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xls" ContentType="application/vnd.ms-excel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589" r:id="rId1"/>
    <p:sldMasterId id="2147485159" r:id="rId2"/>
    <p:sldMasterId id="2147485204" r:id="rId3"/>
    <p:sldMasterId id="2147485222" r:id="rId4"/>
    <p:sldMasterId id="2147485272" r:id="rId5"/>
    <p:sldMasterId id="2147485277" r:id="rId6"/>
  </p:sldMasterIdLst>
  <p:notesMasterIdLst>
    <p:notesMasterId r:id="rId53"/>
  </p:notesMasterIdLst>
  <p:sldIdLst>
    <p:sldId id="1144" r:id="rId7"/>
    <p:sldId id="1027" r:id="rId8"/>
    <p:sldId id="1028" r:id="rId9"/>
    <p:sldId id="1029" r:id="rId10"/>
    <p:sldId id="1115" r:id="rId11"/>
    <p:sldId id="1116" r:id="rId12"/>
    <p:sldId id="1032" r:id="rId13"/>
    <p:sldId id="927" r:id="rId14"/>
    <p:sldId id="1149" r:id="rId15"/>
    <p:sldId id="1033" r:id="rId16"/>
    <p:sldId id="1035" r:id="rId17"/>
    <p:sldId id="1036" r:id="rId18"/>
    <p:sldId id="1119" r:id="rId19"/>
    <p:sldId id="1118" r:id="rId20"/>
    <p:sldId id="1146" r:id="rId21"/>
    <p:sldId id="1150" r:id="rId22"/>
    <p:sldId id="1132" r:id="rId23"/>
    <p:sldId id="1145" r:id="rId24"/>
    <p:sldId id="1152" r:id="rId25"/>
    <p:sldId id="1151" r:id="rId26"/>
    <p:sldId id="1143" r:id="rId27"/>
    <p:sldId id="1130" r:id="rId28"/>
    <p:sldId id="1098" r:id="rId29"/>
    <p:sldId id="1153" r:id="rId30"/>
    <p:sldId id="1131" r:id="rId31"/>
    <p:sldId id="1090" r:id="rId32"/>
    <p:sldId id="1099" r:id="rId33"/>
    <p:sldId id="1097" r:id="rId34"/>
    <p:sldId id="1094" r:id="rId35"/>
    <p:sldId id="1141" r:id="rId36"/>
    <p:sldId id="1102" r:id="rId37"/>
    <p:sldId id="1106" r:id="rId38"/>
    <p:sldId id="1104" r:id="rId39"/>
    <p:sldId id="1091" r:id="rId40"/>
    <p:sldId id="1134" r:id="rId41"/>
    <p:sldId id="1137" r:id="rId42"/>
    <p:sldId id="1139" r:id="rId43"/>
    <p:sldId id="1148" r:id="rId44"/>
    <p:sldId id="1135" r:id="rId45"/>
    <p:sldId id="1140" r:id="rId46"/>
    <p:sldId id="1136" r:id="rId47"/>
    <p:sldId id="1138" r:id="rId48"/>
    <p:sldId id="1089" r:id="rId49"/>
    <p:sldId id="1108" r:id="rId50"/>
    <p:sldId id="1128" r:id="rId51"/>
    <p:sldId id="1147" r:id="rId5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lle Bowersox, RN, MSN, OCN" initials="JB" lastIdx="4" clrIdx="0"/>
  <p:cmAuthor id="1" name="Trudy Stoddert" initials="T" lastIdx="2" clrIdx="1"/>
  <p:cmAuthor id="2" name="Heather Tomlinson" initials="HT" lastIdx="1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98CCFF"/>
    <a:srgbClr val="CCCC00"/>
    <a:srgbClr val="0000CC"/>
    <a:srgbClr val="F09828"/>
    <a:srgbClr val="7274CC"/>
    <a:srgbClr val="00004B"/>
    <a:srgbClr val="000066"/>
    <a:srgbClr val="00005C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4" autoAdjust="0"/>
    <p:restoredTop sz="93961" autoAdjust="0"/>
  </p:normalViewPr>
  <p:slideViewPr>
    <p:cSldViewPr snapToGrid="0">
      <p:cViewPr varScale="1">
        <p:scale>
          <a:sx n="90" d="100"/>
          <a:sy n="90" d="100"/>
        </p:scale>
        <p:origin x="-1157" y="-86"/>
      </p:cViewPr>
      <p:guideLst>
        <p:guide orient="horz" pos="624"/>
        <p:guide orient="horz" pos="528"/>
        <p:guide orient="horz" pos="2160"/>
        <p:guide orient="horz" pos="41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123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2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540347897689262E-2"/>
          <c:y val="4.6466204609744224E-2"/>
          <c:w val="0.90524562653171237"/>
          <c:h val="0.583979881355469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CT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txPr>
              <a:bodyPr/>
              <a:lstStyle/>
              <a:p>
                <a:pPr>
                  <a:defRPr sz="1200" b="1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" pitchFamily="34" charset="0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Weekly paclitaxel cohort</c:v>
                </c:pt>
                <c:pt idx="1">
                  <c:v>PLD cohort</c:v>
                </c:pt>
                <c:pt idx="2">
                  <c:v>Topotecan cohort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28.8</c:v>
                </c:pt>
                <c:pt idx="1">
                  <c:v>7.9</c:v>
                </c:pt>
                <c:pt idx="2">
                  <c:v>3.3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BEV + CT</c:v>
                </c:pt>
              </c:strCache>
            </c:strRef>
          </c:tx>
          <c:spPr>
            <a:solidFill>
              <a:srgbClr val="FF3399"/>
            </a:solidFill>
          </c:spPr>
          <c:invertIfNegative val="0"/>
          <c:dLbls>
            <c:txPr>
              <a:bodyPr/>
              <a:lstStyle/>
              <a:p>
                <a:pPr>
                  <a:defRPr sz="1200" b="1">
                    <a:solidFill>
                      <a:srgbClr val="FF3399"/>
                    </a:solidFill>
                    <a:latin typeface="Arial" pitchFamily="34" charset="0"/>
                    <a:cs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Sheet1!$A$2:$A$4</c:f>
              <c:strCache>
                <c:ptCount val="3"/>
                <c:pt idx="0">
                  <c:v>Weekly paclitaxel cohort</c:v>
                </c:pt>
                <c:pt idx="1">
                  <c:v>PLD cohort</c:v>
                </c:pt>
                <c:pt idx="2">
                  <c:v>Topotecan cohort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51.7</c:v>
                </c:pt>
                <c:pt idx="1">
                  <c:v>18.3</c:v>
                </c:pt>
                <c:pt idx="2">
                  <c:v>22.8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2081664"/>
        <c:axId val="102083200"/>
      </c:barChart>
      <c:catAx>
        <c:axId val="1020816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 w="19050" cap="sq" cmpd="sng">
            <a:solidFill>
              <a:schemeClr val="tx1"/>
            </a:solidFill>
          </a:ln>
        </c:spPr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02083200"/>
        <c:crosses val="autoZero"/>
        <c:auto val="1"/>
        <c:lblAlgn val="ctr"/>
        <c:lblOffset val="100"/>
        <c:noMultiLvlLbl val="0"/>
      </c:catAx>
      <c:valAx>
        <c:axId val="102083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9050" cap="sq">
            <a:solidFill>
              <a:schemeClr val="tx1"/>
            </a:solidFill>
          </a:ln>
        </c:spPr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020816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1593028857308376"/>
          <c:y val="0"/>
          <c:w val="0.43668403345023338"/>
          <c:h val="0.11651739550306377"/>
        </c:manualLayout>
      </c:layout>
      <c:overlay val="0"/>
      <c:txPr>
        <a:bodyPr/>
        <a:lstStyle/>
        <a:p>
          <a:pPr>
            <a:defRPr sz="12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4994596263702496E-2"/>
          <c:y val="4.6466170895304804E-2"/>
          <c:w val="0.89601976223560298"/>
          <c:h val="0.77398609895985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CT (N=182)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rgbClr val="00B0F0"/>
              </a:solidFill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Primary</c:v>
                </c:pt>
                <c:pt idx="1">
                  <c:v>Items 31–37</c:v>
                </c:pt>
                <c:pt idx="2">
                  <c:v>10% cut-off</c:v>
                </c:pt>
                <c:pt idx="3">
                  <c:v>Non-PD missing not contributing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9.3000000000000007</c:v>
                </c:pt>
                <c:pt idx="1">
                  <c:v>6.2</c:v>
                </c:pt>
                <c:pt idx="2">
                  <c:v>14.8</c:v>
                </c:pt>
                <c:pt idx="3">
                  <c:v>10.1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BEV+CT (N=179)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Primary</c:v>
                </c:pt>
                <c:pt idx="1">
                  <c:v>Items 31–37</c:v>
                </c:pt>
                <c:pt idx="2">
                  <c:v>10% cut-off</c:v>
                </c:pt>
                <c:pt idx="3">
                  <c:v>Non-PD missing not contributing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21.9</c:v>
                </c:pt>
                <c:pt idx="1">
                  <c:v>18.2</c:v>
                </c:pt>
                <c:pt idx="2">
                  <c:v>29</c:v>
                </c:pt>
                <c:pt idx="3">
                  <c:v>23.4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0570624"/>
        <c:axId val="100572160"/>
      </c:barChart>
      <c:catAx>
        <c:axId val="100570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0572160"/>
        <c:crosses val="autoZero"/>
        <c:auto val="1"/>
        <c:lblAlgn val="ctr"/>
        <c:lblOffset val="100"/>
        <c:noMultiLvlLbl val="0"/>
      </c:catAx>
      <c:valAx>
        <c:axId val="100572160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extTo"/>
        <c:crossAx val="100570624"/>
        <c:crosses val="autoZero"/>
        <c:crossBetween val="between"/>
      </c:valAx>
      <c:spPr>
        <a:noFill/>
        <a:ln w="25362">
          <a:noFill/>
        </a:ln>
      </c:spPr>
    </c:plotArea>
    <c:legend>
      <c:legendPos val="r"/>
      <c:layout>
        <c:manualLayout>
          <c:xMode val="edge"/>
          <c:yMode val="edge"/>
          <c:x val="0.13624320901803022"/>
          <c:y val="7.1268814074805384E-2"/>
          <c:w val="0.58521130667045573"/>
          <c:h val="8.8943842065802511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797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N W3" pitchFamily="-110" charset="-128"/>
                <a:cs typeface="+mn-cs"/>
                <a:sym typeface="Arial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ヒラギノ角ゴ ProN W3" pitchFamily="-110" charset="-128"/>
                <a:cs typeface="+mn-cs"/>
                <a:sym typeface="Arial" charset="0"/>
              </a:defRPr>
            </a:lvl1pPr>
          </a:lstStyle>
          <a:p>
            <a:pPr>
              <a:defRPr/>
            </a:pPr>
            <a:fld id="{516496B4-791A-4D87-A7A7-927B712BB851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nl-BE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N W3" pitchFamily="-110" charset="-128"/>
                <a:cs typeface="+mn-cs"/>
                <a:sym typeface="Arial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ヒラギノ角ゴ ProN W3" pitchFamily="-110" charset="-128"/>
                <a:cs typeface="+mn-cs"/>
                <a:sym typeface="Arial" charset="0"/>
              </a:defRPr>
            </a:lvl1pPr>
          </a:lstStyle>
          <a:p>
            <a:pPr>
              <a:defRPr/>
            </a:pPr>
            <a:fld id="{3E62198C-8E08-49AF-87C7-EF7C67440D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96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pitchFamily="-110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 err="1" smtClean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pitchFamily="-110" charset="-128"/>
              </a:rPr>
              <a:t>Eadnr</a:t>
            </a:r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pitchFamily="-110" charset="-128"/>
              </a:rPr>
              <a:t>: 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pitchFamily="-110" charset="-128"/>
              </a:rPr>
              <a:t>87502142     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62198C-8E08-49AF-87C7-EF7C67440D3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9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 err="1" smtClean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pitchFamily="-110" charset="-128"/>
              </a:rPr>
              <a:t>Eadnr</a:t>
            </a:r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pitchFamily="-110" charset="-128"/>
              </a:rPr>
              <a:t>: 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pitchFamily="-110" charset="-128"/>
              </a:rPr>
              <a:t>87502142     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62198C-8E08-49AF-87C7-EF7C67440D3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95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62198C-8E08-49AF-87C7-EF7C67440D3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50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D5B529-3043-4694-874F-267CBA8E49EA}" type="slidenum">
              <a:rPr lang="it-IT"/>
              <a:pPr/>
              <a:t>27</a:t>
            </a:fld>
            <a:endParaRPr lang="it-IT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363" y="4342303"/>
            <a:ext cx="5027276" cy="411553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AIOM 2000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A0EE1-1EBC-473E-AB38-A23926FF5F0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000750"/>
            <a:ext cx="8229600" cy="476250"/>
          </a:xfrm>
        </p:spPr>
        <p:txBody>
          <a:bodyPr lIns="0" tIns="0" rIns="0" bIns="0" anchor="b" anchorCtr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976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000750"/>
            <a:ext cx="8229600" cy="476250"/>
          </a:xfrm>
        </p:spPr>
        <p:txBody>
          <a:bodyPr lIns="0" tIns="0" rIns="0" bIns="0" anchor="b" anchorCtr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6022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MetaPlusNormal-Roman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MetaPlusNormal-Roman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C3119E-A92C-4677-8A76-9E9035F9361D}" type="slidenum">
              <a:rPr lang="en-US">
                <a:solidFill>
                  <a:prstClr val="black"/>
                </a:solidFill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878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116714"/>
            <a:ext cx="6588224" cy="741286"/>
          </a:xfrm>
        </p:spPr>
        <p:txBody>
          <a:bodyPr anchor="b">
            <a:normAutofit/>
          </a:bodyPr>
          <a:lstStyle>
            <a:lvl1pPr marL="0" indent="0">
              <a:spcAft>
                <a:spcPts val="0"/>
              </a:spcAft>
              <a:buNone/>
              <a:defRPr sz="12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6" name="Picture 9" descr="3 log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 userDrawn="1"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90538"/>
            <a:ext cx="8280151" cy="9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8313" y="1700213"/>
            <a:ext cx="8280151" cy="44656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519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116714"/>
            <a:ext cx="6588224" cy="741286"/>
          </a:xfrm>
        </p:spPr>
        <p:txBody>
          <a:bodyPr anchor="b">
            <a:normAutofit/>
          </a:bodyPr>
          <a:lstStyle>
            <a:lvl1pPr marL="0" indent="0">
              <a:spcAft>
                <a:spcPts val="0"/>
              </a:spcAft>
              <a:buNone/>
              <a:defRPr sz="12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6" name="Picture 9" descr="3 log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 userDrawn="1"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90538"/>
            <a:ext cx="8280151" cy="9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8313" y="1700213"/>
            <a:ext cx="8280151" cy="44656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766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3 log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90538"/>
            <a:ext cx="8280151" cy="9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468313" y="1700213"/>
            <a:ext cx="8280151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03888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3 log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90538"/>
            <a:ext cx="8280151" cy="9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468313" y="1700213"/>
            <a:ext cx="8280151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696120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116714"/>
            <a:ext cx="6588224" cy="741286"/>
          </a:xfrm>
        </p:spPr>
        <p:txBody>
          <a:bodyPr anchor="b">
            <a:normAutofit/>
          </a:bodyPr>
          <a:lstStyle>
            <a:lvl1pPr marL="0" indent="0">
              <a:spcAft>
                <a:spcPts val="0"/>
              </a:spcAft>
              <a:buNone/>
              <a:defRPr sz="12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6" name="Picture 9" descr="3 log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 userDrawn="1"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90538"/>
            <a:ext cx="8280151" cy="9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8313" y="1700213"/>
            <a:ext cx="8280151" cy="44656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546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3 log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90538"/>
            <a:ext cx="8280151" cy="9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468313" y="1700213"/>
            <a:ext cx="8280151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797201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116714"/>
            <a:ext cx="6588224" cy="741286"/>
          </a:xfrm>
        </p:spPr>
        <p:txBody>
          <a:bodyPr anchor="b">
            <a:normAutofit/>
          </a:bodyPr>
          <a:lstStyle>
            <a:lvl1pPr marL="0" indent="0">
              <a:spcAft>
                <a:spcPts val="0"/>
              </a:spcAft>
              <a:buNone/>
              <a:defRPr sz="12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6" name="Picture 9" descr="3 log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 userDrawn="1"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490538"/>
            <a:ext cx="8280151" cy="9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8313" y="1700213"/>
            <a:ext cx="8280151" cy="446563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5170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3FFEF1-5E53-BB42-AFF7-7AE6B183FF4A}" type="datetimeFigureOut">
              <a:rPr lang="es-ES_tradnl">
                <a:solidFill>
                  <a:prstClr val="black"/>
                </a:solidFill>
              </a:rPr>
              <a:pPr>
                <a:defRPr/>
              </a:pPr>
              <a:t>23/02/2015</a:t>
            </a:fld>
            <a:endParaRPr lang="es-ES_tradnl">
              <a:solidFill>
                <a:prstClr val="black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E14AAE-D145-0744-A149-005C6C4B8EB4}" type="slidenum">
              <a:rPr lang="es-ES_tradnl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_trad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66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8625"/>
            <a:ext cx="8493125" cy="9191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17550" y="6369050"/>
            <a:ext cx="5373688" cy="269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Presented by: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266700" y="6369050"/>
            <a:ext cx="381000" cy="2698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447402-9AD8-41DB-8333-AF31D9A79E43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712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>
                <a:solidFill>
                  <a:srgbClr val="FFFFFF"/>
                </a:solidFill>
              </a:rPr>
              <a:t>AIOM 2000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394E19C-2D55-4FB7-8BB9-1309AEFC755F}" type="slidenum">
              <a:rPr lang="nl-NL">
                <a:solidFill>
                  <a:srgbClr val="FFFFFF"/>
                </a:solidFill>
              </a:rPr>
              <a:pPr/>
              <a:t>‹#›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04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5350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F22B6-68EC-49CD-A1F0-1DCCFF8DF2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9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k-SK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CA34B-46E9-425C-ACC0-B4819A86FE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975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86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age_Logo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49963"/>
            <a:ext cx="8877300" cy="584200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0" y="6228080"/>
            <a:ext cx="721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0CBE8D5-11FE-A44A-8941-F4BAEF2AA1DD}" type="slidenum">
              <a:rPr lang="en-US" sz="1400" b="1" smtClean="0">
                <a:solidFill>
                  <a:srgbClr val="000066"/>
                </a:solidFill>
                <a:latin typeface="Arial"/>
                <a:cs typeface="Arial"/>
              </a:rPr>
              <a:pPr algn="ctr"/>
              <a:t>‹#›</a:t>
            </a:fld>
            <a:endParaRPr lang="en-US" sz="1400" b="1" dirty="0">
              <a:solidFill>
                <a:srgbClr val="000066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624663" y="6470365"/>
            <a:ext cx="3714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rgbClr val="FFFFFF">
                    <a:lumMod val="85000"/>
                    <a:lumOff val="15000"/>
                  </a:srgbClr>
                </a:solidFill>
                <a:latin typeface="Arial"/>
                <a:cs typeface="Arial"/>
              </a:rPr>
              <a:t>©2013 – Karyopharm Therapeutics, Inc.  |  Confidential &amp; Proprietary</a:t>
            </a:r>
            <a:endParaRPr lang="en-US" sz="800" b="1" dirty="0">
              <a:solidFill>
                <a:srgbClr val="FFFFFF">
                  <a:lumMod val="85000"/>
                  <a:lumOff val="1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967023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48387" dir="54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1" cy="967023"/>
          </a:xfrm>
          <a:ln>
            <a:noFill/>
          </a:ln>
        </p:spPr>
        <p:txBody>
          <a:bodyPr>
            <a:normAutofit/>
          </a:bodyPr>
          <a:lstStyle>
            <a:lvl1pPr marL="454025" indent="0" algn="l">
              <a:defRPr sz="3800" b="1"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Here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735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1788" y="1638300"/>
            <a:ext cx="8480425" cy="1470025"/>
          </a:xfrm>
        </p:spPr>
        <p:txBody>
          <a:bodyPr anchor="b"/>
          <a:lstStyle>
            <a:lvl1pPr>
              <a:defRPr sz="4400"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94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8613" y="4343400"/>
            <a:ext cx="8486775" cy="1870075"/>
          </a:xfrm>
        </p:spPr>
        <p:txBody>
          <a:bodyPr/>
          <a:lstStyle>
            <a:lvl1pPr marL="0" indent="0" algn="ctr">
              <a:buFontTx/>
              <a:buNone/>
              <a:defRPr sz="280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4733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1788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545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nl-NL" smtClean="0"/>
              <a:t>Klik om het opmaakprofiel van de modelondertitel te bewerken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AIOM 2000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EB413-DABC-4CA9-96FD-348084D5738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89835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37268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6777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4141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85000"/>
              </a:lnSpc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379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0255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3849497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1822966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17827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17608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13FFEF1-5E53-BB42-AFF7-7AE6B183FF4A}" type="datetimeFigureOut">
              <a:rPr lang="es-ES_tradnl">
                <a:solidFill>
                  <a:prstClr val="black"/>
                </a:solidFill>
              </a:rPr>
              <a:pPr>
                <a:defRPr/>
              </a:pPr>
              <a:t>23/02/2015</a:t>
            </a:fld>
            <a:endParaRPr lang="es-ES_tradnl">
              <a:solidFill>
                <a:prstClr val="black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E14AAE-D145-0744-A149-005C6C4B8EB4}" type="slidenum">
              <a:rPr lang="es-ES_tradnl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s-ES_trad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3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B1D6F-E6B3-4424-B0F8-267916E5AB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00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nl-NL" smtClean="0"/>
              <a:t>Klik om het opmaakprofiel van de modelondertitel te bewerken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AIOM 2000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EB413-DABC-4CA9-96FD-348084D5738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56318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B1D6F-E6B3-4424-B0F8-267916E5AB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8802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YN 2015_PPT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924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2368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4027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749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813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4791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6913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26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89" y="1495785"/>
            <a:ext cx="8229600" cy="4506687"/>
          </a:xfrm>
        </p:spPr>
        <p:txBody>
          <a:bodyPr/>
          <a:lstStyle>
            <a:lvl1pPr>
              <a:buClr>
                <a:srgbClr val="007C85"/>
              </a:buClr>
              <a:defRPr sz="2000" i="0">
                <a:solidFill>
                  <a:srgbClr val="007C85"/>
                </a:solidFill>
                <a:latin typeface="Arial" pitchFamily="34" charset="0"/>
                <a:cs typeface="Arial" pitchFamily="34" charset="0"/>
              </a:defRPr>
            </a:lvl1pPr>
            <a:lvl2pPr marL="900000">
              <a:buSzPct val="100000"/>
              <a:buFont typeface="Wingdings" pitchFamily="2" charset="2"/>
              <a:buChar char="§"/>
              <a:defRPr sz="1800">
                <a:latin typeface="Arial" pitchFamily="34" charset="0"/>
                <a:cs typeface="Arial" pitchFamily="34" charset="0"/>
              </a:defRPr>
            </a:lvl2pPr>
            <a:lvl3pPr marL="1350000">
              <a:defRPr sz="1600">
                <a:latin typeface="Arial" pitchFamily="34" charset="0"/>
                <a:cs typeface="Arial" pitchFamily="34" charset="0"/>
              </a:defRPr>
            </a:lvl3pPr>
            <a:lvl4pPr marL="1800000">
              <a:defRPr sz="1600"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1358" y="485421"/>
            <a:ext cx="8215491" cy="921104"/>
          </a:xfrm>
        </p:spPr>
        <p:txBody>
          <a:bodyPr>
            <a:normAutofit/>
          </a:bodyPr>
          <a:lstStyle>
            <a:lvl1pPr>
              <a:defRPr sz="25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116714"/>
            <a:ext cx="7146524" cy="7412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2987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6646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5764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68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000750"/>
            <a:ext cx="8229600" cy="476250"/>
          </a:xfrm>
        </p:spPr>
        <p:txBody>
          <a:bodyPr lIns="0" tIns="0" rIns="0" bIns="0" anchor="b" anchorCtr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000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947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/>
            </a:lvl4pPr>
            <a:lvl5pPr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000750"/>
            <a:ext cx="8229600" cy="476250"/>
          </a:xfrm>
        </p:spPr>
        <p:txBody>
          <a:bodyPr lIns="0" tIns="0" rIns="0" bIns="0" anchor="b" anchorCtr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6183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6000750"/>
            <a:ext cx="8229600" cy="476250"/>
          </a:xfrm>
        </p:spPr>
        <p:txBody>
          <a:bodyPr lIns="0" tIns="0" rIns="0" bIns="0" anchor="b" anchorCtr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8913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9" y="268905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9" y="1600202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591" r:id="rId1"/>
    <p:sldLayoutId id="2147485200" r:id="rId2"/>
    <p:sldLayoutId id="2147485202" r:id="rId3"/>
    <p:sldLayoutId id="2147485203" r:id="rId4"/>
    <p:sldLayoutId id="2147485269" r:id="rId5"/>
    <p:sldLayoutId id="2147485270" r:id="rId6"/>
    <p:sldLayoutId id="2147485135" r:id="rId7"/>
    <p:sldLayoutId id="2147485136" r:id="rId8"/>
    <p:sldLayoutId id="2147485138" r:id="rId9"/>
    <p:sldLayoutId id="2147485139" r:id="rId10"/>
    <p:sldLayoutId id="2147485141" r:id="rId11"/>
    <p:sldLayoutId id="2147485143" r:id="rId12"/>
    <p:sldLayoutId id="2147485147" r:id="rId13"/>
    <p:sldLayoutId id="2147485148" r:id="rId14"/>
    <p:sldLayoutId id="2147485149" r:id="rId15"/>
    <p:sldLayoutId id="2147485150" r:id="rId16"/>
    <p:sldLayoutId id="2147485151" r:id="rId17"/>
    <p:sldLayoutId id="2147485152" r:id="rId18"/>
    <p:sldLayoutId id="2147485153" r:id="rId19"/>
    <p:sldLayoutId id="2147485271" r:id="rId20"/>
  </p:sldLayoutIdLst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68264" y="6223002"/>
            <a:ext cx="7843837" cy="339725"/>
            <a:chOff x="43" y="3920"/>
            <a:chExt cx="4941" cy="214"/>
          </a:xfrm>
        </p:grpSpPr>
        <p:sp>
          <p:nvSpPr>
            <p:cNvPr id="1036" name="Rectangle 12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9" y="214313"/>
            <a:ext cx="8467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9" y="1600202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030" name="Picture 16" descr="prime band white onc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7267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160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15"/>
          <p:cNvGrpSpPr>
            <a:grpSpLocks/>
          </p:cNvGrpSpPr>
          <p:nvPr userDrawn="1"/>
        </p:nvGrpSpPr>
        <p:grpSpPr bwMode="auto">
          <a:xfrm>
            <a:off x="68263" y="6223000"/>
            <a:ext cx="7843837" cy="339725"/>
            <a:chOff x="43" y="3920"/>
            <a:chExt cx="4941" cy="214"/>
          </a:xfrm>
        </p:grpSpPr>
        <p:sp>
          <p:nvSpPr>
            <p:cNvPr id="46087" name="Rectangle 12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BE" smtClean="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46088" name="Oval 13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BE" smtClean="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46086" name="Picture 16" descr="prime band white onc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50999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205" r:id="rId1"/>
    <p:sldLayoutId id="2147485206" r:id="rId2"/>
    <p:sldLayoutId id="2147485207" r:id="rId3"/>
    <p:sldLayoutId id="2147485208" r:id="rId4"/>
    <p:sldLayoutId id="2147485209" r:id="rId5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2400" b="1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79821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223" r:id="rId1"/>
    <p:sldLayoutId id="2147485224" r:id="rId2"/>
    <p:sldLayoutId id="2147485225" r:id="rId3"/>
    <p:sldLayoutId id="2147485226" r:id="rId4"/>
    <p:sldLayoutId id="2147485227" r:id="rId5"/>
    <p:sldLayoutId id="2147485228" r:id="rId6"/>
    <p:sldLayoutId id="2147485229" r:id="rId7"/>
    <p:sldLayoutId id="2147485230" r:id="rId8"/>
    <p:sldLayoutId id="2147485231" r:id="rId9"/>
    <p:sldLayoutId id="2147485232" r:id="rId10"/>
    <p:sldLayoutId id="2147485233" r:id="rId11"/>
    <p:sldLayoutId id="2147485234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68264" y="6223002"/>
            <a:ext cx="7843837" cy="339725"/>
            <a:chOff x="43" y="3920"/>
            <a:chExt cx="4941" cy="214"/>
          </a:xfrm>
        </p:grpSpPr>
        <p:sp>
          <p:nvSpPr>
            <p:cNvPr id="1031" name="Rectangle 12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 smtClean="0">
                <a:solidFill>
                  <a:srgbClr val="FFFFFF"/>
                </a:solidFill>
                <a:ea typeface="+mn-ea"/>
                <a:cs typeface="+mn-cs"/>
              </a:endParaRPr>
            </a:p>
          </p:txBody>
        </p:sp>
        <p:sp>
          <p:nvSpPr>
            <p:cNvPr id="1032" name="Oval 13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 smtClean="0">
                <a:solidFill>
                  <a:srgbClr val="FFFFFF"/>
                </a:solidFill>
                <a:ea typeface="+mn-ea"/>
                <a:cs typeface="+mn-cs"/>
              </a:endParaRPr>
            </a:p>
          </p:txBody>
        </p:sp>
      </p:grpSp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9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9" y="1600202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030" name="Picture 16" descr="prime band white onc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3986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74" r:id="rId1"/>
    <p:sldLayoutId id="2147485275" r:id="rId2"/>
    <p:sldLayoutId id="2147485276" r:id="rId3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YN 2015_PPT_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16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8" r:id="rId1"/>
    <p:sldLayoutId id="2147485279" r:id="rId2"/>
    <p:sldLayoutId id="2147485280" r:id="rId3"/>
    <p:sldLayoutId id="2147485281" r:id="rId4"/>
    <p:sldLayoutId id="2147485282" r:id="rId5"/>
    <p:sldLayoutId id="2147485283" r:id="rId6"/>
    <p:sldLayoutId id="2147485284" r:id="rId7"/>
    <p:sldLayoutId id="2147485285" r:id="rId8"/>
    <p:sldLayoutId id="2147485286" r:id="rId9"/>
    <p:sldLayoutId id="2147485287" r:id="rId10"/>
    <p:sldLayoutId id="214748528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allery/v/beeldbank-UZ/luchtfoto/GHB_VVDL-5181-250811s.jpg.html?g2_imageViewsIndex=2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Microsoft_Excel_97-2003_Worksheet1.xls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5" Type="http://schemas.openxmlformats.org/officeDocument/2006/relationships/oleObject" Target="../embeddings/Microsoft_Excel_97-2003_Worksheet2.xls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oleObject" Target="../embeddings/Microsoft_Excel_97-2003_Worksheet3.xls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21" name="Text Box 5"/>
          <p:cNvSpPr txBox="1">
            <a:spLocks noChangeArrowheads="1"/>
          </p:cNvSpPr>
          <p:nvPr/>
        </p:nvSpPr>
        <p:spPr bwMode="auto">
          <a:xfrm>
            <a:off x="250826" y="4221164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nl-NL" sz="240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-110" charset="0"/>
              <a:ea typeface="ヒラギノ角ゴ ProN W3" pitchFamily="-110" charset="-128"/>
              <a:cs typeface="+mn-cs"/>
              <a:sym typeface="Arial" charset="0"/>
            </a:endParaRPr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103496" y="352961"/>
            <a:ext cx="8915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l-NL" sz="4000" b="1" dirty="0" smtClean="0">
                <a:solidFill>
                  <a:srgbClr val="F09828"/>
                </a:solidFill>
              </a:rPr>
              <a:t>Case Discussion: </a:t>
            </a:r>
          </a:p>
          <a:p>
            <a:pPr algn="ctr"/>
            <a:r>
              <a:rPr lang="nl-NL" sz="4000" b="1" dirty="0" smtClean="0">
                <a:solidFill>
                  <a:srgbClr val="F09828"/>
                </a:solidFill>
              </a:rPr>
              <a:t>Platinum-Resistant Ovarian Cancer</a:t>
            </a:r>
            <a:endParaRPr lang="nl-NL" sz="3200" b="1" dirty="0" smtClean="0">
              <a:solidFill>
                <a:srgbClr val="F09828"/>
              </a:solidFill>
            </a:endParaRPr>
          </a:p>
        </p:txBody>
      </p:sp>
      <p:pic>
        <p:nvPicPr>
          <p:cNvPr id="43014" name="Picture 6" descr="GHB_VVDL-5181-250811s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16456" y="3716814"/>
            <a:ext cx="5105400" cy="2988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1623" name="Text Box 7"/>
          <p:cNvSpPr txBox="1">
            <a:spLocks noChangeArrowheads="1"/>
          </p:cNvSpPr>
          <p:nvPr/>
        </p:nvSpPr>
        <p:spPr bwMode="auto">
          <a:xfrm>
            <a:off x="304800" y="1859340"/>
            <a:ext cx="8610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800" b="1" dirty="0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Ignace </a:t>
            </a:r>
            <a:r>
              <a:rPr lang="fr-FR" sz="2800" b="1" dirty="0" err="1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Vergote</a:t>
            </a:r>
            <a:r>
              <a:rPr lang="fr-FR" sz="2800" b="1" dirty="0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, MD, PhD</a:t>
            </a:r>
          </a:p>
          <a:p>
            <a:pPr algn="ctr">
              <a:defRPr/>
            </a:pPr>
            <a:r>
              <a:rPr lang="fr-FR" sz="2000" b="1" dirty="0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Chairman, Leuven </a:t>
            </a:r>
            <a:r>
              <a:rPr lang="fr-FR" sz="2000" b="1" dirty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Cancer </a:t>
            </a:r>
            <a:r>
              <a:rPr lang="fr-FR" sz="2000" b="1" dirty="0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Institute</a:t>
            </a:r>
            <a:r>
              <a:rPr lang="fr-FR" sz="2000" b="1" dirty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 </a:t>
            </a:r>
            <a:r>
              <a:rPr lang="fr-FR" sz="2000" b="1" dirty="0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and  </a:t>
            </a:r>
            <a:endParaRPr lang="fr-FR" sz="2000" b="1" dirty="0">
              <a:solidFill>
                <a:schemeClr val="tx1"/>
              </a:solidFill>
              <a:latin typeface="Arial" charset="0"/>
              <a:ea typeface="ヒラギノ角ゴ ProN W3" pitchFamily="-110" charset="-128"/>
              <a:cs typeface="+mn-cs"/>
              <a:sym typeface="Arial" charset="0"/>
            </a:endParaRPr>
          </a:p>
          <a:p>
            <a:pPr algn="ctr">
              <a:defRPr/>
            </a:pPr>
            <a:r>
              <a:rPr lang="fr-FR" sz="2000" b="1" dirty="0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Dept Ob &amp; </a:t>
            </a:r>
            <a:r>
              <a:rPr lang="fr-FR" sz="2000" b="1" dirty="0" err="1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Gyn</a:t>
            </a:r>
            <a:endParaRPr lang="fr-FR" sz="2000" b="1" dirty="0" smtClean="0">
              <a:solidFill>
                <a:schemeClr val="tx1"/>
              </a:solidFill>
              <a:latin typeface="Arial" charset="0"/>
              <a:ea typeface="ヒラギノ角ゴ ProN W3" pitchFamily="-110" charset="-128"/>
              <a:cs typeface="+mn-cs"/>
              <a:sym typeface="Arial" charset="0"/>
            </a:endParaRPr>
          </a:p>
          <a:p>
            <a:pPr algn="ctr">
              <a:defRPr/>
            </a:pPr>
            <a:r>
              <a:rPr lang="fr-FR" sz="2000" b="1" dirty="0" err="1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University</a:t>
            </a:r>
            <a:r>
              <a:rPr lang="fr-FR" sz="2000" b="1" dirty="0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 </a:t>
            </a:r>
            <a:r>
              <a:rPr lang="fr-FR" sz="2000" b="1" dirty="0" err="1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Hospital</a:t>
            </a:r>
            <a:r>
              <a:rPr lang="fr-FR" sz="2000" b="1" dirty="0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 </a:t>
            </a:r>
            <a:r>
              <a:rPr lang="fr-FR" sz="2000" b="1" dirty="0" err="1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Gasthuisberg</a:t>
            </a:r>
            <a:endParaRPr lang="fr-FR" sz="2000" b="1" dirty="0" smtClean="0">
              <a:solidFill>
                <a:schemeClr val="tx1"/>
              </a:solidFill>
              <a:latin typeface="Arial" charset="0"/>
              <a:ea typeface="ヒラギノ角ゴ ProN W3" pitchFamily="-110" charset="-128"/>
              <a:cs typeface="+mn-cs"/>
              <a:sym typeface="Arial" charset="0"/>
            </a:endParaRPr>
          </a:p>
          <a:p>
            <a:pPr algn="ctr">
              <a:defRPr/>
            </a:pPr>
            <a:r>
              <a:rPr lang="fr-FR" sz="2000" b="1" dirty="0" smtClean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 Leuven</a:t>
            </a:r>
            <a:r>
              <a:rPr lang="fr-FR" sz="2000" b="1" dirty="0">
                <a:solidFill>
                  <a:schemeClr val="tx1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, European Union</a:t>
            </a:r>
            <a:endParaRPr lang="fr-FR" sz="2400" b="1" dirty="0">
              <a:solidFill>
                <a:schemeClr val="tx1"/>
              </a:solidFill>
              <a:latin typeface="Arial" charset="0"/>
              <a:ea typeface="ヒラギノ角ゴ ProN W3" pitchFamily="-110" charset="-128"/>
              <a:cs typeface="+mn-cs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64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1219200"/>
          </a:xfrm>
        </p:spPr>
        <p:txBody>
          <a:bodyPr/>
          <a:lstStyle/>
          <a:p>
            <a:pPr algn="ctr"/>
            <a:r>
              <a:rPr lang="it-I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Case (7)</a:t>
            </a:r>
            <a:br>
              <a:rPr lang="it-I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Steps: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1874837"/>
            <a:ext cx="8000999" cy="4525963"/>
          </a:xfrm>
        </p:spPr>
        <p:txBody>
          <a:bodyPr/>
          <a:lstStyle/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/>
              <a:t>The patient underwent a primary debulking with </a:t>
            </a:r>
            <a:r>
              <a:rPr lang="nl-BE" sz="2800" dirty="0" smtClean="0">
                <a:solidFill>
                  <a:srgbClr val="FFFF00"/>
                </a:solidFill>
              </a:rPr>
              <a:t>extraperitoneal </a:t>
            </a:r>
            <a:r>
              <a:rPr lang="nl-BE" sz="2800" dirty="0" smtClean="0"/>
              <a:t>hysterectomy + BSO with en bloc resection of </a:t>
            </a:r>
            <a:r>
              <a:rPr lang="nl-BE" sz="2800" dirty="0" smtClean="0">
                <a:solidFill>
                  <a:srgbClr val="FFFF00"/>
                </a:solidFill>
              </a:rPr>
              <a:t>rectosigmoid </a:t>
            </a:r>
            <a:r>
              <a:rPr lang="nl-BE" sz="2800" dirty="0" smtClean="0"/>
              <a:t>and side-to-end anastomosis, pelvic and paraaortic </a:t>
            </a:r>
            <a:r>
              <a:rPr lang="nl-BE" sz="2800" dirty="0" smtClean="0">
                <a:solidFill>
                  <a:srgbClr val="FFFF00"/>
                </a:solidFill>
              </a:rPr>
              <a:t>lympadenectomy</a:t>
            </a:r>
            <a:r>
              <a:rPr lang="nl-BE" sz="2800" dirty="0" smtClean="0"/>
              <a:t>, omentectomy, peritoneal stripping, </a:t>
            </a:r>
            <a:r>
              <a:rPr lang="nl-BE" sz="2800" dirty="0" smtClean="0">
                <a:solidFill>
                  <a:srgbClr val="FFFF00"/>
                </a:solidFill>
              </a:rPr>
              <a:t>diaphragmatic </a:t>
            </a:r>
            <a:r>
              <a:rPr lang="nl-BE" sz="2800" dirty="0" smtClean="0"/>
              <a:t>resection </a:t>
            </a:r>
          </a:p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/>
              <a:t>Macroscopic </a:t>
            </a:r>
            <a:r>
              <a:rPr lang="nl-BE" sz="2800" dirty="0" smtClean="0">
                <a:solidFill>
                  <a:srgbClr val="FFFF00"/>
                </a:solidFill>
              </a:rPr>
              <a:t>no residual </a:t>
            </a:r>
            <a:r>
              <a:rPr lang="nl-BE" sz="2800" dirty="0" smtClean="0"/>
              <a:t>tumor </a:t>
            </a:r>
          </a:p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>
                <a:solidFill>
                  <a:srgbClr val="FFFF00"/>
                </a:solidFill>
              </a:rPr>
              <a:t>High-grade serous </a:t>
            </a:r>
            <a:r>
              <a:rPr lang="nl-BE" sz="2800" dirty="0" smtClean="0"/>
              <a:t>ovarian carcinoma</a:t>
            </a:r>
          </a:p>
        </p:txBody>
      </p:sp>
    </p:spTree>
    <p:extLst>
      <p:ext uri="{BB962C8B-B14F-4D97-AF65-F5344CB8AC3E}">
        <p14:creationId xmlns:p14="http://schemas.microsoft.com/office/powerpoint/2010/main" val="2533571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1219200"/>
          </a:xfrm>
        </p:spPr>
        <p:txBody>
          <a:bodyPr/>
          <a:lstStyle/>
          <a:p>
            <a:pPr algn="ctr"/>
            <a:r>
              <a:rPr lang="it-I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Case (8)</a:t>
            </a:r>
            <a:br>
              <a:rPr lang="it-I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Postoperative Management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1874837"/>
            <a:ext cx="8000999" cy="4525963"/>
          </a:xfrm>
        </p:spPr>
        <p:txBody>
          <a:bodyPr/>
          <a:lstStyle/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/>
              <a:t>The patient received 6 courses of 3-weekly paclitaxel-carboplatin + weekly trebananib/placebo followed by </a:t>
            </a:r>
            <a:r>
              <a:rPr lang="nl-BE" sz="2800" dirty="0"/>
              <a:t>maintenance trebananib/placebo in </a:t>
            </a:r>
            <a:r>
              <a:rPr lang="nl-BE" sz="2800" dirty="0" smtClean="0"/>
              <a:t>the </a:t>
            </a:r>
            <a:r>
              <a:rPr lang="nl-BE" sz="2800" dirty="0" smtClean="0">
                <a:solidFill>
                  <a:srgbClr val="FFFF00"/>
                </a:solidFill>
              </a:rPr>
              <a:t>ENGOT-ov2</a:t>
            </a:r>
            <a:r>
              <a:rPr lang="nl-BE" sz="2800" dirty="0" smtClean="0"/>
              <a:t>/TRINOVA 3 study. </a:t>
            </a:r>
          </a:p>
        </p:txBody>
      </p:sp>
    </p:spTree>
    <p:extLst>
      <p:ext uri="{BB962C8B-B14F-4D97-AF65-F5344CB8AC3E}">
        <p14:creationId xmlns:p14="http://schemas.microsoft.com/office/powerpoint/2010/main" val="2003843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76200" y="533400"/>
            <a:ext cx="8991600" cy="1219200"/>
          </a:xfrm>
        </p:spPr>
        <p:txBody>
          <a:bodyPr/>
          <a:lstStyle/>
          <a:p>
            <a:pPr algn="ctr"/>
            <a:r>
              <a:rPr lang="it-I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Case (9)</a:t>
            </a:r>
            <a:br>
              <a:rPr lang="it-I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Months After the End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Paclitaxel-Carboplatin</a:t>
            </a:r>
            <a:endParaRPr lang="it-IT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62000" y="1981200"/>
            <a:ext cx="8001000" cy="4525963"/>
          </a:xfrm>
        </p:spPr>
        <p:txBody>
          <a:bodyPr/>
          <a:lstStyle/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/>
              <a:t>The patient has an increasing pain on the right side of the abdomen and the right upper leg, with signs of subobstruction. </a:t>
            </a:r>
          </a:p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/>
              <a:t>CA125 </a:t>
            </a:r>
            <a:r>
              <a:rPr lang="nl-BE" sz="2800" dirty="0" err="1" smtClean="0"/>
              <a:t>increased</a:t>
            </a:r>
            <a:r>
              <a:rPr lang="nl-BE" sz="2800" dirty="0" smtClean="0"/>
              <a:t> </a:t>
            </a:r>
            <a:r>
              <a:rPr lang="nl-BE" sz="2800" dirty="0" err="1" smtClean="0"/>
              <a:t>from</a:t>
            </a:r>
            <a:r>
              <a:rPr lang="nl-BE" sz="2800" dirty="0" smtClean="0"/>
              <a:t> </a:t>
            </a:r>
            <a:r>
              <a:rPr lang="nl-BE" sz="2800" dirty="0" err="1" smtClean="0"/>
              <a:t>normal</a:t>
            </a:r>
            <a:r>
              <a:rPr lang="nl-BE" sz="2800" dirty="0" smtClean="0"/>
              <a:t> </a:t>
            </a:r>
            <a:r>
              <a:rPr lang="nl-BE" sz="2800" dirty="0" err="1" smtClean="0"/>
              <a:t>to</a:t>
            </a:r>
            <a:r>
              <a:rPr lang="nl-BE" sz="2800" dirty="0" smtClean="0"/>
              <a:t> 585 KU/L</a:t>
            </a:r>
          </a:p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/>
              <a:t> </a:t>
            </a:r>
            <a:r>
              <a:rPr lang="nl-BE" sz="2800" dirty="0" smtClean="0"/>
              <a:t>CT thorax-abdomen shows progressive disease intraabdominally </a:t>
            </a:r>
          </a:p>
        </p:txBody>
      </p:sp>
    </p:spTree>
    <p:extLst>
      <p:ext uri="{BB962C8B-B14F-4D97-AF65-F5344CB8AC3E}">
        <p14:creationId xmlns:p14="http://schemas.microsoft.com/office/powerpoint/2010/main" val="3880602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139" y="76200"/>
            <a:ext cx="8467725" cy="1143000"/>
          </a:xfrm>
        </p:spPr>
        <p:txBody>
          <a:bodyPr/>
          <a:lstStyle/>
          <a:p>
            <a:r>
              <a:rPr lang="nl-B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Lesion</a:t>
            </a: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Groep 5"/>
          <p:cNvGrpSpPr/>
          <p:nvPr/>
        </p:nvGrpSpPr>
        <p:grpSpPr>
          <a:xfrm>
            <a:off x="0" y="1066800"/>
            <a:ext cx="9220200" cy="5867400"/>
            <a:chOff x="0" y="1066800"/>
            <a:chExt cx="9220200" cy="5867400"/>
          </a:xfrm>
        </p:grpSpPr>
        <p:sp>
          <p:nvSpPr>
            <p:cNvPr id="4" name="Rechthoek 3"/>
            <p:cNvSpPr/>
            <p:nvPr/>
          </p:nvSpPr>
          <p:spPr>
            <a:xfrm>
              <a:off x="0" y="1066800"/>
              <a:ext cx="9220200" cy="58435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2" t="13119" r="2873" b="4805"/>
            <a:stretch/>
          </p:blipFill>
          <p:spPr bwMode="auto">
            <a:xfrm>
              <a:off x="304800" y="1143000"/>
              <a:ext cx="2924354" cy="2001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99"/>
            <a:stretch/>
          </p:blipFill>
          <p:spPr bwMode="auto">
            <a:xfrm>
              <a:off x="304800" y="3238500"/>
              <a:ext cx="3200400" cy="3695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5" t="12346" r="3693" b="8509"/>
            <a:stretch/>
          </p:blipFill>
          <p:spPr bwMode="auto">
            <a:xfrm>
              <a:off x="3810000" y="1595238"/>
              <a:ext cx="5105400" cy="341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kstvak 11"/>
            <p:cNvSpPr txBox="1"/>
            <p:nvPr/>
          </p:nvSpPr>
          <p:spPr>
            <a:xfrm>
              <a:off x="3962400" y="5257800"/>
              <a:ext cx="472440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nl-BE" b="1" dirty="0" err="1" smtClean="0">
                  <a:solidFill>
                    <a:srgbClr val="FFFFFF"/>
                  </a:solidFill>
                </a:rPr>
                <a:t>Retroperitoneal</a:t>
              </a:r>
              <a:r>
                <a:rPr lang="nl-BE" b="1" dirty="0" smtClean="0">
                  <a:solidFill>
                    <a:srgbClr val="FFFFFF"/>
                  </a:solidFill>
                </a:rPr>
                <a:t> </a:t>
              </a:r>
              <a:r>
                <a:rPr lang="nl-BE" b="1" dirty="0" err="1" smtClean="0">
                  <a:solidFill>
                    <a:srgbClr val="FFFFFF"/>
                  </a:solidFill>
                </a:rPr>
                <a:t>mass</a:t>
              </a:r>
              <a:r>
                <a:rPr lang="nl-BE" b="1" dirty="0" smtClean="0">
                  <a:solidFill>
                    <a:srgbClr val="FFFFFF"/>
                  </a:solidFill>
                </a:rPr>
                <a:t> </a:t>
              </a:r>
              <a:r>
                <a:rPr lang="nl-BE" b="1" dirty="0" err="1" smtClean="0">
                  <a:solidFill>
                    <a:srgbClr val="FFFFFF"/>
                  </a:solidFill>
                </a:rPr>
                <a:t>caudal</a:t>
              </a:r>
              <a:r>
                <a:rPr lang="nl-BE" b="1" dirty="0" smtClean="0">
                  <a:solidFill>
                    <a:srgbClr val="FFFFFF"/>
                  </a:solidFill>
                </a:rPr>
                <a:t> </a:t>
              </a:r>
              <a:r>
                <a:rPr lang="nl-BE" b="1" dirty="0" err="1" smtClean="0">
                  <a:solidFill>
                    <a:srgbClr val="FFFFFF"/>
                  </a:solidFill>
                </a:rPr>
                <a:t>from</a:t>
              </a:r>
              <a:r>
                <a:rPr lang="nl-BE" b="1" dirty="0" smtClean="0">
                  <a:solidFill>
                    <a:srgbClr val="FFFFFF"/>
                  </a:solidFill>
                </a:rPr>
                <a:t> right </a:t>
              </a:r>
              <a:r>
                <a:rPr lang="nl-BE" b="1" dirty="0" err="1" smtClean="0">
                  <a:solidFill>
                    <a:srgbClr val="FFFFFF"/>
                  </a:solidFill>
                </a:rPr>
                <a:t>kidney</a:t>
              </a:r>
              <a:r>
                <a:rPr lang="nl-BE" b="1" dirty="0" smtClean="0">
                  <a:solidFill>
                    <a:srgbClr val="FFFFFF"/>
                  </a:solidFill>
                </a:rPr>
                <a:t>, </a:t>
              </a:r>
              <a:r>
                <a:rPr lang="nl-BE" b="1" dirty="0" err="1" smtClean="0">
                  <a:solidFill>
                    <a:srgbClr val="FFFFFF"/>
                  </a:solidFill>
                </a:rPr>
                <a:t>with</a:t>
              </a:r>
              <a:r>
                <a:rPr lang="nl-BE" b="1" dirty="0" smtClean="0">
                  <a:solidFill>
                    <a:srgbClr val="FFFFFF"/>
                  </a:solidFill>
                </a:rPr>
                <a:t> </a:t>
              </a:r>
              <a:r>
                <a:rPr lang="nl-BE" b="1" dirty="0" err="1" smtClean="0">
                  <a:solidFill>
                    <a:srgbClr val="FFFFFF"/>
                  </a:solidFill>
                </a:rPr>
                <a:t>impression</a:t>
              </a:r>
              <a:r>
                <a:rPr lang="nl-BE" b="1" dirty="0" smtClean="0">
                  <a:solidFill>
                    <a:srgbClr val="FFFFFF"/>
                  </a:solidFill>
                </a:rPr>
                <a:t> </a:t>
              </a:r>
              <a:r>
                <a:rPr lang="nl-BE" b="1" dirty="0" err="1" smtClean="0">
                  <a:solidFill>
                    <a:srgbClr val="FFFFFF"/>
                  </a:solidFill>
                </a:rPr>
                <a:t>and</a:t>
              </a:r>
              <a:r>
                <a:rPr lang="nl-BE" b="1" dirty="0" smtClean="0">
                  <a:solidFill>
                    <a:srgbClr val="FFFFFF"/>
                  </a:solidFill>
                </a:rPr>
                <a:t> </a:t>
              </a:r>
              <a:r>
                <a:rPr lang="nl-BE" b="1" dirty="0" err="1" smtClean="0">
                  <a:solidFill>
                    <a:srgbClr val="FFFFFF"/>
                  </a:solidFill>
                </a:rPr>
                <a:t>probable</a:t>
              </a:r>
              <a:r>
                <a:rPr lang="nl-BE" b="1" dirty="0" smtClean="0">
                  <a:solidFill>
                    <a:srgbClr val="FFFFFF"/>
                  </a:solidFill>
                </a:rPr>
                <a:t> </a:t>
              </a:r>
              <a:r>
                <a:rPr lang="nl-BE" b="1" dirty="0" err="1" smtClean="0">
                  <a:solidFill>
                    <a:srgbClr val="FFFFFF"/>
                  </a:solidFill>
                </a:rPr>
                <a:t>invasion</a:t>
              </a:r>
              <a:r>
                <a:rPr lang="nl-BE" b="1" dirty="0" smtClean="0">
                  <a:solidFill>
                    <a:srgbClr val="FFFFFF"/>
                  </a:solidFill>
                </a:rPr>
                <a:t> of r. </a:t>
              </a:r>
              <a:r>
                <a:rPr lang="nl-BE" b="1" dirty="0" err="1" smtClean="0">
                  <a:solidFill>
                    <a:srgbClr val="FFFFFF"/>
                  </a:solidFill>
                </a:rPr>
                <a:t>psoas</a:t>
              </a:r>
              <a:r>
                <a:rPr lang="nl-BE" b="1" dirty="0" smtClean="0">
                  <a:solidFill>
                    <a:srgbClr val="FFFFFF"/>
                  </a:solidFill>
                </a:rPr>
                <a:t> </a:t>
              </a:r>
              <a:r>
                <a:rPr lang="nl-BE" b="1" dirty="0" err="1" smtClean="0">
                  <a:solidFill>
                    <a:srgbClr val="FFFFFF"/>
                  </a:solidFill>
                </a:rPr>
                <a:t>muscle</a:t>
              </a:r>
              <a:r>
                <a:rPr lang="nl-BE" b="1" dirty="0" smtClean="0">
                  <a:solidFill>
                    <a:srgbClr val="FFFFFF"/>
                  </a:solidFill>
                </a:rPr>
                <a:t>. </a:t>
              </a:r>
            </a:p>
            <a:p>
              <a:pPr marL="285750" indent="-285750"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nl-BE" b="1" dirty="0" smtClean="0">
                  <a:solidFill>
                    <a:srgbClr val="FFFFFF"/>
                  </a:solidFill>
                </a:rPr>
                <a:t>62.5 mm diameter</a:t>
              </a:r>
            </a:p>
          </p:txBody>
        </p:sp>
        <p:sp>
          <p:nvSpPr>
            <p:cNvPr id="3" name="Ovaal 2"/>
            <p:cNvSpPr/>
            <p:nvPr/>
          </p:nvSpPr>
          <p:spPr>
            <a:xfrm rot="20306180">
              <a:off x="8211590" y="4794927"/>
              <a:ext cx="798330" cy="362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FFFFFF"/>
                </a:solidFill>
              </a:endParaRPr>
            </a:p>
          </p:txBody>
        </p:sp>
        <p:sp>
          <p:nvSpPr>
            <p:cNvPr id="10" name="Ovaal 9"/>
            <p:cNvSpPr/>
            <p:nvPr/>
          </p:nvSpPr>
          <p:spPr>
            <a:xfrm rot="350545">
              <a:off x="3604902" y="4833551"/>
              <a:ext cx="798330" cy="362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FFFFFF"/>
                </a:solidFill>
              </a:endParaRPr>
            </a:p>
          </p:txBody>
        </p:sp>
        <p:sp>
          <p:nvSpPr>
            <p:cNvPr id="13" name="Ovaal 12"/>
            <p:cNvSpPr/>
            <p:nvPr/>
          </p:nvSpPr>
          <p:spPr>
            <a:xfrm rot="21078653">
              <a:off x="2472820" y="2905561"/>
              <a:ext cx="848711" cy="362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FFFFFF"/>
                </a:solidFill>
              </a:endParaRPr>
            </a:p>
          </p:txBody>
        </p:sp>
        <p:sp>
          <p:nvSpPr>
            <p:cNvPr id="14" name="Ovaal 13"/>
            <p:cNvSpPr/>
            <p:nvPr/>
          </p:nvSpPr>
          <p:spPr>
            <a:xfrm rot="350545">
              <a:off x="172379" y="2907260"/>
              <a:ext cx="827989" cy="28985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270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0" y="1066800"/>
            <a:ext cx="9220200" cy="5843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8139" y="76200"/>
            <a:ext cx="8467725" cy="1143000"/>
          </a:xfrm>
        </p:spPr>
        <p:txBody>
          <a:bodyPr/>
          <a:lstStyle/>
          <a:p>
            <a:r>
              <a:rPr lang="nl-B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Lesion</a:t>
            </a:r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" y="3124200"/>
            <a:ext cx="2871788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2867025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57200" y="609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/>
          <a:stretch/>
        </p:blipFill>
        <p:spPr bwMode="auto">
          <a:xfrm>
            <a:off x="3476625" y="1371600"/>
            <a:ext cx="5388796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3962400" y="52578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BE" b="1" dirty="0" err="1" smtClean="0">
                <a:solidFill>
                  <a:srgbClr val="FFFFFF"/>
                </a:solidFill>
              </a:rPr>
              <a:t>Pleural</a:t>
            </a:r>
            <a:r>
              <a:rPr lang="nl-BE" b="1" dirty="0" smtClean="0">
                <a:solidFill>
                  <a:srgbClr val="FFFFFF"/>
                </a:solidFill>
              </a:rPr>
              <a:t>  implant, 10.9 mm diameter</a:t>
            </a:r>
          </a:p>
        </p:txBody>
      </p:sp>
    </p:spTree>
    <p:extLst>
      <p:ext uri="{BB962C8B-B14F-4D97-AF65-F5344CB8AC3E}">
        <p14:creationId xmlns:p14="http://schemas.microsoft.com/office/powerpoint/2010/main" val="2479066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219200"/>
          </a:xfrm>
        </p:spPr>
        <p:txBody>
          <a:bodyPr/>
          <a:lstStyle/>
          <a:p>
            <a:pPr algn="ctr"/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2: Platin-resistant ovarian cancer -  What is your peferred treatment? </a:t>
            </a:r>
          </a:p>
        </p:txBody>
      </p:sp>
      <p:sp>
        <p:nvSpPr>
          <p:cNvPr id="228355" name="Segnaposto contenuto 7"/>
          <p:cNvSpPr>
            <a:spLocks noGrp="1"/>
          </p:cNvSpPr>
          <p:nvPr>
            <p:ph idx="1"/>
          </p:nvPr>
        </p:nvSpPr>
        <p:spPr>
          <a:xfrm>
            <a:off x="117475" y="838200"/>
            <a:ext cx="8416925" cy="4525963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Supportive care 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FontTx/>
              <a:buAutoNum type="arabicPeriod"/>
            </a:pPr>
            <a:r>
              <a:rPr lang="en-GB" sz="2400" dirty="0"/>
              <a:t>Carboplatin weekly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Paclitaxel w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Paclitaxel w + bevacizumab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Pegylated liposomal doxorubicin (PLD)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PLD + Bev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Topotecan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Topotecan + Bev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Studies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Other </a:t>
            </a:r>
          </a:p>
          <a:p>
            <a:pPr marL="0" indent="0">
              <a:buClr>
                <a:schemeClr val="tx1"/>
              </a:buClr>
              <a:buNone/>
            </a:pPr>
            <a:endParaRPr lang="en-GB" sz="2700" dirty="0" smtClean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23086" r="29603" b="35972"/>
          <a:stretch/>
        </p:blipFill>
        <p:spPr>
          <a:xfrm>
            <a:off x="6804248" y="4324797"/>
            <a:ext cx="21812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3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8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8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8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8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8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8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219200"/>
          </a:xfrm>
        </p:spPr>
        <p:txBody>
          <a:bodyPr/>
          <a:lstStyle/>
          <a:p>
            <a:pPr algn="ctr"/>
            <a:r>
              <a:rPr lang="it-IT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2: Platin-resistant ovarian cancer -  What is your peferred treatment? </a:t>
            </a:r>
          </a:p>
        </p:txBody>
      </p:sp>
      <p:sp>
        <p:nvSpPr>
          <p:cNvPr id="228355" name="Segnaposto contenuto 7"/>
          <p:cNvSpPr>
            <a:spLocks noGrp="1"/>
          </p:cNvSpPr>
          <p:nvPr>
            <p:ph idx="1"/>
          </p:nvPr>
        </p:nvSpPr>
        <p:spPr>
          <a:xfrm>
            <a:off x="117475" y="838200"/>
            <a:ext cx="8416925" cy="4525963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Supportive care 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FontTx/>
              <a:buAutoNum type="arabicPeriod"/>
            </a:pPr>
            <a:r>
              <a:rPr lang="en-GB" sz="2400" dirty="0"/>
              <a:t>Carboplatin weekly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Paclitaxel w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Paclitaxel w + bevacizumab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Pegylated liposomal doxorubicin (PLD)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PLD + Bev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Topotecan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Topotecan + Bev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Studies</a:t>
            </a:r>
          </a:p>
          <a:p>
            <a:pPr marL="514350" indent="-514350">
              <a:spcAft>
                <a:spcPts val="600"/>
              </a:spcAft>
              <a:buClr>
                <a:srgbClr val="F09828"/>
              </a:buClr>
              <a:buAutoNum type="arabicPeriod"/>
            </a:pPr>
            <a:r>
              <a:rPr lang="en-GB" sz="2400" dirty="0" smtClean="0"/>
              <a:t>Other </a:t>
            </a:r>
          </a:p>
          <a:p>
            <a:pPr marL="0" indent="0">
              <a:buClr>
                <a:schemeClr val="tx1"/>
              </a:buClr>
              <a:buNone/>
            </a:pPr>
            <a:endParaRPr lang="en-GB" sz="2700" dirty="0" smtClean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23086" r="29603" b="35972"/>
          <a:stretch/>
        </p:blipFill>
        <p:spPr>
          <a:xfrm>
            <a:off x="6804248" y="4324797"/>
            <a:ext cx="2181225" cy="23907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6608" y="1264920"/>
            <a:ext cx="45720" cy="1828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16608" y="2438400"/>
            <a:ext cx="128016" cy="1828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16608" y="3048000"/>
            <a:ext cx="2843784" cy="1828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16608" y="3581400"/>
            <a:ext cx="621792" cy="1828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16608" y="4191000"/>
            <a:ext cx="493776" cy="1828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16608" y="4800600"/>
            <a:ext cx="246888" cy="1828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16608" y="5943600"/>
            <a:ext cx="210312" cy="1828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88066" y="1230067"/>
            <a:ext cx="72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0.9%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6608" y="1822733"/>
            <a:ext cx="72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0%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2311" y="2398466"/>
            <a:ext cx="72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2.7%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7326" y="3005665"/>
            <a:ext cx="72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62.2%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6867" y="3534340"/>
            <a:ext cx="72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13.5%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5785" y="4143940"/>
            <a:ext cx="72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10.8%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91437" y="4753540"/>
            <a:ext cx="72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5.4%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16608" y="5320807"/>
            <a:ext cx="72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0%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26920" y="5896540"/>
            <a:ext cx="72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4.5%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9674" y="6499367"/>
            <a:ext cx="726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tx1"/>
                </a:solidFill>
              </a:rPr>
              <a:t>0%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4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8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8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8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8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8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8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8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8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/>
          <p:cNvSpPr/>
          <p:nvPr/>
        </p:nvSpPr>
        <p:spPr>
          <a:xfrm>
            <a:off x="703385" y="1519314"/>
            <a:ext cx="7976381" cy="4375049"/>
          </a:xfrm>
          <a:prstGeom prst="round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i="1">
              <a:solidFill>
                <a:prstClr val="white"/>
              </a:solidFill>
            </a:endParaRPr>
          </a:p>
        </p:txBody>
      </p:sp>
      <p:graphicFrame>
        <p:nvGraphicFramePr>
          <p:cNvPr id="5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867843"/>
              </p:ext>
            </p:extLst>
          </p:nvPr>
        </p:nvGraphicFramePr>
        <p:xfrm>
          <a:off x="152400" y="1524000"/>
          <a:ext cx="8863719" cy="4622030"/>
        </p:xfrm>
        <a:graphic>
          <a:graphicData uri="http://schemas.openxmlformats.org/drawingml/2006/table">
            <a:tbl>
              <a:tblPr/>
              <a:tblGrid>
                <a:gridCol w="4782924"/>
                <a:gridCol w="4080795"/>
              </a:tblGrid>
              <a:tr h="1392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81283" marR="81283" marT="40652" marB="4065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Treatment-Free Interval (from last dose of platin)</a:t>
                      </a:r>
                    </a:p>
                  </a:txBody>
                  <a:tcPr marL="81283" marR="81283" marT="40652" marB="4065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CCFF"/>
                    </a:solidFill>
                  </a:tcPr>
                </a:tc>
              </a:tr>
              <a:tr h="826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Platinum sensitive</a:t>
                      </a:r>
                    </a:p>
                  </a:txBody>
                  <a:tcPr marL="81283" marR="81283" marT="121957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&gt;12 mo</a:t>
                      </a:r>
                    </a:p>
                  </a:txBody>
                  <a:tcPr marL="81283" marR="81283" marT="121957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046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Platinum-partially sensitive</a:t>
                      </a:r>
                    </a:p>
                  </a:txBody>
                  <a:tcPr marL="81283" marR="81283" marT="121957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6-12 mo</a:t>
                      </a:r>
                    </a:p>
                  </a:txBody>
                  <a:tcPr marL="81283" marR="81283" marT="121957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6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Platinum-resistant</a:t>
                      </a:r>
                    </a:p>
                  </a:txBody>
                  <a:tcPr marL="81283" marR="81283" marT="40652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&lt;6 mo</a:t>
                      </a:r>
                    </a:p>
                  </a:txBody>
                  <a:tcPr marL="81283" marR="81283" marT="40652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0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Platinum-refractory</a:t>
                      </a:r>
                    </a:p>
                  </a:txBody>
                  <a:tcPr marL="81283" marR="81283" marT="40652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&lt;4 weeks</a:t>
                      </a:r>
                    </a:p>
                  </a:txBody>
                  <a:tcPr marL="81283" marR="81283" marT="40652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hthoek 5"/>
          <p:cNvSpPr/>
          <p:nvPr/>
        </p:nvSpPr>
        <p:spPr>
          <a:xfrm>
            <a:off x="332096" y="413671"/>
            <a:ext cx="8458200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kern="0" dirty="0">
                <a:solidFill>
                  <a:srgbClr val="F09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Recurrent Ovarian Cancer: </a:t>
            </a:r>
            <a:br>
              <a:rPr lang="en-US" sz="3600" b="1" kern="0" dirty="0">
                <a:solidFill>
                  <a:srgbClr val="F09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kern="0" dirty="0" smtClean="0">
                <a:solidFill>
                  <a:srgbClr val="F098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GCIG Definition</a:t>
            </a:r>
            <a:endParaRPr lang="en-US" sz="3600" b="1" kern="0" dirty="0">
              <a:solidFill>
                <a:srgbClr val="F098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372647" y="6436056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rgbClr val="FFFFFF"/>
                </a:solidFill>
              </a:rPr>
              <a:t>Friedlander M, </a:t>
            </a:r>
            <a:r>
              <a:rPr lang="en-US" sz="1200" b="1" kern="0" dirty="0">
                <a:solidFill>
                  <a:srgbClr val="FFFFFF"/>
                </a:solidFill>
              </a:rPr>
              <a:t>et </a:t>
            </a:r>
            <a:r>
              <a:rPr lang="en-US" sz="1200" b="1" kern="0" dirty="0" smtClean="0">
                <a:solidFill>
                  <a:srgbClr val="FFFFFF"/>
                </a:solidFill>
              </a:rPr>
              <a:t>al. </a:t>
            </a:r>
            <a:r>
              <a:rPr lang="en-US" sz="1200" b="1" i="1" kern="0" dirty="0" err="1">
                <a:solidFill>
                  <a:srgbClr val="FFFFFF"/>
                </a:solidFill>
              </a:rPr>
              <a:t>Int</a:t>
            </a:r>
            <a:r>
              <a:rPr lang="en-US" sz="1200" b="1" i="1" kern="0" dirty="0">
                <a:solidFill>
                  <a:srgbClr val="FFFFFF"/>
                </a:solidFill>
              </a:rPr>
              <a:t> J </a:t>
            </a:r>
            <a:r>
              <a:rPr lang="en-US" sz="1200" b="1" i="1" kern="0" dirty="0" err="1" smtClean="0">
                <a:solidFill>
                  <a:srgbClr val="FFFFFF"/>
                </a:solidFill>
              </a:rPr>
              <a:t>Gynecol</a:t>
            </a:r>
            <a:r>
              <a:rPr lang="en-US" sz="1200" b="1" i="1" kern="0" dirty="0" smtClean="0">
                <a:solidFill>
                  <a:srgbClr val="FFFFFF"/>
                </a:solidFill>
              </a:rPr>
              <a:t> Cancer.</a:t>
            </a:r>
            <a:r>
              <a:rPr lang="en-US" sz="1200" b="1" kern="0" dirty="0" smtClean="0">
                <a:solidFill>
                  <a:srgbClr val="FFFFFF"/>
                </a:solidFill>
              </a:rPr>
              <a:t> 2011;21(4):771-775.</a:t>
            </a:r>
            <a:endParaRPr lang="en-US" sz="1200" b="1" kern="0" dirty="0">
              <a:solidFill>
                <a:srgbClr val="FFFFFF"/>
              </a:solidFill>
            </a:endParaRP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1388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174159"/>
              </p:ext>
            </p:extLst>
          </p:nvPr>
        </p:nvGraphicFramePr>
        <p:xfrm>
          <a:off x="625475" y="1025525"/>
          <a:ext cx="7929563" cy="524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Worksheet" r:id="rId5" imgW="4095813" imgH="2600270" progId="Excel.Sheet.8">
                  <p:embed/>
                </p:oleObj>
              </mc:Choice>
              <mc:Fallback>
                <p:oleObj name="Worksheet" r:id="rId5" imgW="4095813" imgH="260027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 l="8264" t="13174" r="19289" b="9613"/>
                      <a:stretch>
                        <a:fillRect/>
                      </a:stretch>
                    </p:blipFill>
                    <p:spPr bwMode="auto">
                      <a:xfrm>
                        <a:off x="625475" y="1025525"/>
                        <a:ext cx="7929563" cy="524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5580063" y="1493838"/>
            <a:ext cx="30241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de-DE" sz="14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OS   3,126 pts. / 1,837 events</a:t>
            </a:r>
          </a:p>
          <a:p>
            <a:pPr eaLnBrk="1" hangingPunct="1">
              <a:spcBef>
                <a:spcPct val="20000"/>
              </a:spcBef>
            </a:pPr>
            <a:r>
              <a:rPr lang="de-DE" sz="14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PFS</a:t>
            </a:r>
            <a:r>
              <a:rPr lang="de-DE" sz="18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4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3,126 pts. / 2,375 events</a:t>
            </a:r>
          </a:p>
        </p:txBody>
      </p:sp>
      <p:sp>
        <p:nvSpPr>
          <p:cNvPr id="1029" name="Line 4"/>
          <p:cNvSpPr>
            <a:spLocks noChangeShapeType="1"/>
          </p:cNvSpPr>
          <p:nvPr/>
        </p:nvSpPr>
        <p:spPr bwMode="auto">
          <a:xfrm flipH="1">
            <a:off x="5292725" y="1963738"/>
            <a:ext cx="231775" cy="1587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ea typeface="+mn-ea"/>
              <a:cs typeface="Lucida Sans Unicode"/>
            </a:endParaRPr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 flipH="1">
            <a:off x="5291138" y="1638300"/>
            <a:ext cx="2317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ea typeface="+mn-ea"/>
              <a:cs typeface="Lucida Sans Unicode"/>
            </a:endParaRPr>
          </a:p>
        </p:txBody>
      </p:sp>
      <p:sp>
        <p:nvSpPr>
          <p:cNvPr id="1031" name="Text Box 6"/>
          <p:cNvSpPr txBox="1">
            <a:spLocks noChangeArrowheads="1"/>
          </p:cNvSpPr>
          <p:nvPr/>
        </p:nvSpPr>
        <p:spPr bwMode="auto">
          <a:xfrm>
            <a:off x="3995738" y="6194528"/>
            <a:ext cx="936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800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Months</a:t>
            </a:r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1619250" y="1549400"/>
            <a:ext cx="215900" cy="4248150"/>
          </a:xfrm>
          <a:prstGeom prst="rect">
            <a:avLst/>
          </a:prstGeom>
          <a:solidFill>
            <a:srgbClr val="FF00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1835150" y="2414588"/>
            <a:ext cx="288925" cy="3382962"/>
          </a:xfrm>
          <a:prstGeom prst="rect">
            <a:avLst/>
          </a:prstGeom>
          <a:solidFill>
            <a:srgbClr val="FF00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2411413" y="4862513"/>
            <a:ext cx="2232025" cy="935037"/>
          </a:xfrm>
          <a:prstGeom prst="rect">
            <a:avLst/>
          </a:prstGeom>
          <a:solidFill>
            <a:srgbClr val="00FF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5" name="Text Box 10"/>
          <p:cNvSpPr txBox="1">
            <a:spLocks noChangeArrowheads="1"/>
          </p:cNvSpPr>
          <p:nvPr/>
        </p:nvSpPr>
        <p:spPr bwMode="auto">
          <a:xfrm rot="-5400000">
            <a:off x="171450" y="4052888"/>
            <a:ext cx="3055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5.0%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progressing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during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chemotherapy</a:t>
            </a:r>
            <a:endParaRPr lang="de-DE" sz="1200" b="1" i="0" dirty="0" smtClean="0">
              <a:solidFill>
                <a:srgbClr val="000000"/>
              </a:solidFill>
              <a:latin typeface="Arial" pitchFamily="34" charset="0"/>
              <a:ea typeface="+mn-ea"/>
              <a:cs typeface="Lucida Sans Unicode"/>
            </a:endParaRPr>
          </a:p>
        </p:txBody>
      </p:sp>
      <p:sp>
        <p:nvSpPr>
          <p:cNvPr id="1036" name="Text Box 11"/>
          <p:cNvSpPr txBox="1">
            <a:spLocks noChangeArrowheads="1"/>
          </p:cNvSpPr>
          <p:nvPr/>
        </p:nvSpPr>
        <p:spPr bwMode="auto">
          <a:xfrm rot="-5400000">
            <a:off x="1080294" y="4595019"/>
            <a:ext cx="1809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17.2% PFS 0-6 months</a:t>
            </a:r>
          </a:p>
        </p:txBody>
      </p:sp>
      <p:sp>
        <p:nvSpPr>
          <p:cNvPr id="1037" name="Text Box 12"/>
          <p:cNvSpPr txBox="1">
            <a:spLocks noChangeArrowheads="1"/>
          </p:cNvSpPr>
          <p:nvPr/>
        </p:nvSpPr>
        <p:spPr bwMode="auto">
          <a:xfrm>
            <a:off x="2667000" y="5078413"/>
            <a:ext cx="116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46,2%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12-60 months</a:t>
            </a:r>
          </a:p>
        </p:txBody>
      </p:sp>
      <p:sp>
        <p:nvSpPr>
          <p:cNvPr id="1038" name="Rectangle 13"/>
          <p:cNvSpPr>
            <a:spLocks noChangeArrowheads="1"/>
          </p:cNvSpPr>
          <p:nvPr/>
        </p:nvSpPr>
        <p:spPr bwMode="auto">
          <a:xfrm>
            <a:off x="4643438" y="5005388"/>
            <a:ext cx="2808287" cy="800100"/>
          </a:xfrm>
          <a:prstGeom prst="rect">
            <a:avLst/>
          </a:prstGeom>
          <a:solidFill>
            <a:srgbClr val="00FF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9" name="Text Box 14"/>
          <p:cNvSpPr txBox="1">
            <a:spLocks noChangeArrowheads="1"/>
          </p:cNvSpPr>
          <p:nvPr/>
        </p:nvSpPr>
        <p:spPr bwMode="auto">
          <a:xfrm>
            <a:off x="4643438" y="5078413"/>
            <a:ext cx="280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8.6 %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60-120 months</a:t>
            </a:r>
          </a:p>
        </p:txBody>
      </p:sp>
      <p:sp>
        <p:nvSpPr>
          <p:cNvPr id="1040" name="Rectangle 15"/>
          <p:cNvSpPr>
            <a:spLocks noChangeArrowheads="1"/>
          </p:cNvSpPr>
          <p:nvPr/>
        </p:nvSpPr>
        <p:spPr bwMode="auto">
          <a:xfrm>
            <a:off x="2122488" y="3422650"/>
            <a:ext cx="288925" cy="2374900"/>
          </a:xfrm>
          <a:prstGeom prst="rect">
            <a:avLst/>
          </a:prstGeom>
          <a:gradFill rotWithShape="1">
            <a:gsLst>
              <a:gs pos="0">
                <a:srgbClr val="FF0000">
                  <a:alpha val="50000"/>
                </a:srgbClr>
              </a:gs>
              <a:gs pos="100000">
                <a:srgbClr val="00FF00"/>
              </a:gs>
            </a:gsLst>
            <a:lin ang="0" scaled="1"/>
          </a:gra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41" name="Text Box 16"/>
          <p:cNvSpPr txBox="1">
            <a:spLocks noChangeArrowheads="1"/>
          </p:cNvSpPr>
          <p:nvPr/>
        </p:nvSpPr>
        <p:spPr bwMode="auto">
          <a:xfrm rot="-5400000">
            <a:off x="1331913" y="4522788"/>
            <a:ext cx="18938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22.8% PFS 6-12 months</a:t>
            </a:r>
          </a:p>
        </p:txBody>
      </p:sp>
      <p:sp>
        <p:nvSpPr>
          <p:cNvPr id="1042" name="Text Box 17"/>
          <p:cNvSpPr txBox="1">
            <a:spLocks noChangeArrowheads="1"/>
          </p:cNvSpPr>
          <p:nvPr/>
        </p:nvSpPr>
        <p:spPr bwMode="auto">
          <a:xfrm>
            <a:off x="755650" y="6194528"/>
            <a:ext cx="170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800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Randomisation</a:t>
            </a:r>
            <a:endParaRPr lang="de-DE" sz="1800" i="0" dirty="0" smtClean="0">
              <a:solidFill>
                <a:srgbClr val="FFFFFF"/>
              </a:solidFill>
              <a:latin typeface="Arial" pitchFamily="34" charset="0"/>
              <a:ea typeface="+mn-ea"/>
              <a:cs typeface="Lucida Sans Unicode"/>
            </a:endParaRPr>
          </a:p>
        </p:txBody>
      </p:sp>
      <p:sp>
        <p:nvSpPr>
          <p:cNvPr id="1043" name="Line 18"/>
          <p:cNvSpPr>
            <a:spLocks noChangeShapeType="1"/>
          </p:cNvSpPr>
          <p:nvPr/>
        </p:nvSpPr>
        <p:spPr bwMode="auto">
          <a:xfrm flipV="1">
            <a:off x="1562099" y="6088040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ea typeface="+mn-ea"/>
              <a:cs typeface="Lucida Sans Unicode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91272" y="631089"/>
            <a:ext cx="74256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sz="2000" b="1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Results</a:t>
            </a:r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 of </a:t>
            </a:r>
            <a:r>
              <a:rPr lang="de-DE" sz="2000" b="1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the</a:t>
            </a:r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 AGO-OVAR </a:t>
            </a:r>
            <a:r>
              <a:rPr lang="de-DE" sz="2000" b="1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metadatabase</a:t>
            </a:r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 </a:t>
            </a:r>
            <a:r>
              <a:rPr lang="de-DE" sz="140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(</a:t>
            </a:r>
            <a:r>
              <a:rPr lang="de-DE" sz="1400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du Bois et al</a:t>
            </a:r>
            <a:r>
              <a:rPr lang="de-DE" sz="140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, Cancer 2009)</a:t>
            </a:r>
            <a:endParaRPr lang="de-DE" sz="1400" i="0" dirty="0" smtClean="0">
              <a:solidFill>
                <a:srgbClr val="FFFFFF"/>
              </a:solidFill>
              <a:latin typeface="Arial" pitchFamily="34" charset="0"/>
              <a:ea typeface="+mn-ea"/>
              <a:cs typeface="Lucida Sans Unicode"/>
            </a:endParaRPr>
          </a:p>
        </p:txBody>
      </p:sp>
      <p:sp>
        <p:nvSpPr>
          <p:cNvPr id="25" name="Rechthoek 3"/>
          <p:cNvSpPr/>
          <p:nvPr/>
        </p:nvSpPr>
        <p:spPr>
          <a:xfrm>
            <a:off x="0" y="208002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09828"/>
                </a:solidFill>
                <a:ea typeface="+mn-ea"/>
                <a:cs typeface="Lucida Sans Unicode"/>
              </a:rPr>
              <a:t>PFS and OS </a:t>
            </a:r>
            <a:r>
              <a:rPr lang="en-US" sz="3000" b="1" dirty="0" smtClean="0">
                <a:solidFill>
                  <a:srgbClr val="F09828"/>
                </a:solidFill>
                <a:ea typeface="+mn-ea"/>
                <a:cs typeface="Lucida Sans Unicode"/>
              </a:rPr>
              <a:t>After Start of 1</a:t>
            </a:r>
            <a:r>
              <a:rPr lang="en-US" sz="3000" b="1" baseline="30000" dirty="0" smtClean="0">
                <a:solidFill>
                  <a:srgbClr val="F09828"/>
                </a:solidFill>
                <a:ea typeface="+mn-ea"/>
                <a:cs typeface="Lucida Sans Unicode"/>
              </a:rPr>
              <a:t>st</a:t>
            </a:r>
            <a:r>
              <a:rPr lang="en-US" sz="3000" b="1" dirty="0" smtClean="0">
                <a:solidFill>
                  <a:srgbClr val="F09828"/>
                </a:solidFill>
                <a:ea typeface="+mn-ea"/>
                <a:cs typeface="Lucida Sans Unicode"/>
              </a:rPr>
              <a:t>-Line </a:t>
            </a:r>
            <a:r>
              <a:rPr lang="en-US" sz="3000" b="1" dirty="0">
                <a:solidFill>
                  <a:srgbClr val="F09828"/>
                </a:solidFill>
                <a:ea typeface="+mn-ea"/>
                <a:cs typeface="Lucida Sans Unicode"/>
              </a:rPr>
              <a:t>C</a:t>
            </a:r>
            <a:r>
              <a:rPr lang="en-US" sz="3000" b="1" dirty="0" smtClean="0">
                <a:solidFill>
                  <a:srgbClr val="F09828"/>
                </a:solidFill>
                <a:ea typeface="+mn-ea"/>
                <a:cs typeface="Lucida Sans Unicode"/>
              </a:rPr>
              <a:t>hemotherapy</a:t>
            </a:r>
            <a:endParaRPr lang="en-US" sz="3000" b="1" dirty="0">
              <a:solidFill>
                <a:srgbClr val="F09828"/>
              </a:solidFill>
              <a:ea typeface="+mn-ea"/>
              <a:cs typeface="Lucida Sans Unicode"/>
            </a:endParaRPr>
          </a:p>
        </p:txBody>
      </p:sp>
      <p:sp>
        <p:nvSpPr>
          <p:cNvPr id="26" name="Tekstvak 1"/>
          <p:cNvSpPr txBox="1"/>
          <p:nvPr/>
        </p:nvSpPr>
        <p:spPr>
          <a:xfrm>
            <a:off x="372647" y="6548735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rgbClr val="FFFFFF"/>
                </a:solidFill>
              </a:rPr>
              <a:t>Du Bois A, </a:t>
            </a:r>
            <a:r>
              <a:rPr lang="en-US" sz="1200" b="1" kern="0" dirty="0">
                <a:solidFill>
                  <a:srgbClr val="FFFFFF"/>
                </a:solidFill>
              </a:rPr>
              <a:t>et </a:t>
            </a:r>
            <a:r>
              <a:rPr lang="en-US" sz="1200" b="1" kern="0" dirty="0" smtClean="0">
                <a:solidFill>
                  <a:srgbClr val="FFFFFF"/>
                </a:solidFill>
              </a:rPr>
              <a:t>al. </a:t>
            </a:r>
            <a:r>
              <a:rPr lang="en-US" sz="1200" b="1" i="1" kern="0" dirty="0" smtClean="0">
                <a:solidFill>
                  <a:srgbClr val="FFFFFF"/>
                </a:solidFill>
              </a:rPr>
              <a:t>Cancer.</a:t>
            </a:r>
            <a:r>
              <a:rPr lang="en-US" sz="1200" b="1" kern="0" dirty="0" smtClean="0">
                <a:solidFill>
                  <a:srgbClr val="FFFFFF"/>
                </a:solidFill>
              </a:rPr>
              <a:t> 2009;115(6):1234-1244.</a:t>
            </a:r>
            <a:endParaRPr lang="en-US" sz="1200" b="1" kern="0" dirty="0">
              <a:solidFill>
                <a:srgbClr val="FFFFFF"/>
              </a:solidFill>
            </a:endParaRP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29335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71221"/>
              </p:ext>
            </p:extLst>
          </p:nvPr>
        </p:nvGraphicFramePr>
        <p:xfrm>
          <a:off x="625475" y="1025525"/>
          <a:ext cx="7929563" cy="524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Worksheet" r:id="rId5" imgW="4095813" imgH="2600270" progId="Excel.Sheet.8">
                  <p:embed/>
                </p:oleObj>
              </mc:Choice>
              <mc:Fallback>
                <p:oleObj name="Worksheet" r:id="rId5" imgW="4095813" imgH="260027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 l="8264" t="13174" r="19289" b="9613"/>
                      <a:stretch>
                        <a:fillRect/>
                      </a:stretch>
                    </p:blipFill>
                    <p:spPr bwMode="auto">
                      <a:xfrm>
                        <a:off x="625475" y="1025525"/>
                        <a:ext cx="7929563" cy="524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5580063" y="1493838"/>
            <a:ext cx="30241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de-DE" sz="14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OS   3,126 pts. / 1,837 events</a:t>
            </a:r>
          </a:p>
          <a:p>
            <a:pPr eaLnBrk="1" hangingPunct="1">
              <a:spcBef>
                <a:spcPct val="20000"/>
              </a:spcBef>
            </a:pPr>
            <a:r>
              <a:rPr lang="de-DE" sz="14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PFS</a:t>
            </a:r>
            <a:r>
              <a:rPr lang="de-DE" sz="18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4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3,126 pts. / 2,375 events</a:t>
            </a:r>
          </a:p>
        </p:txBody>
      </p:sp>
      <p:sp>
        <p:nvSpPr>
          <p:cNvPr id="1029" name="Line 4"/>
          <p:cNvSpPr>
            <a:spLocks noChangeShapeType="1"/>
          </p:cNvSpPr>
          <p:nvPr/>
        </p:nvSpPr>
        <p:spPr bwMode="auto">
          <a:xfrm flipH="1">
            <a:off x="5292725" y="1963738"/>
            <a:ext cx="231775" cy="1587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ea typeface="+mn-ea"/>
              <a:cs typeface="Lucida Sans Unicode"/>
            </a:endParaRPr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 flipH="1">
            <a:off x="5291138" y="1638300"/>
            <a:ext cx="2317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ea typeface="+mn-ea"/>
              <a:cs typeface="Lucida Sans Unicode"/>
            </a:endParaRPr>
          </a:p>
        </p:txBody>
      </p:sp>
      <p:sp>
        <p:nvSpPr>
          <p:cNvPr id="1031" name="Text Box 6"/>
          <p:cNvSpPr txBox="1">
            <a:spLocks noChangeArrowheads="1"/>
          </p:cNvSpPr>
          <p:nvPr/>
        </p:nvSpPr>
        <p:spPr bwMode="auto">
          <a:xfrm>
            <a:off x="3995738" y="6194528"/>
            <a:ext cx="936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800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Months</a:t>
            </a:r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1619250" y="1549400"/>
            <a:ext cx="215900" cy="4248150"/>
          </a:xfrm>
          <a:prstGeom prst="rect">
            <a:avLst/>
          </a:prstGeom>
          <a:solidFill>
            <a:srgbClr val="FF00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1835150" y="2414588"/>
            <a:ext cx="288925" cy="3382962"/>
          </a:xfrm>
          <a:prstGeom prst="rect">
            <a:avLst/>
          </a:prstGeom>
          <a:solidFill>
            <a:srgbClr val="FF00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2411413" y="4862513"/>
            <a:ext cx="2232025" cy="935037"/>
          </a:xfrm>
          <a:prstGeom prst="rect">
            <a:avLst/>
          </a:prstGeom>
          <a:solidFill>
            <a:srgbClr val="00FF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5" name="Text Box 10"/>
          <p:cNvSpPr txBox="1">
            <a:spLocks noChangeArrowheads="1"/>
          </p:cNvSpPr>
          <p:nvPr/>
        </p:nvSpPr>
        <p:spPr bwMode="auto">
          <a:xfrm rot="-5400000">
            <a:off x="171450" y="4052888"/>
            <a:ext cx="3055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5.0%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progressing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during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chemotherapy</a:t>
            </a:r>
            <a:endParaRPr lang="de-DE" sz="1200" b="1" i="0" dirty="0" smtClean="0">
              <a:solidFill>
                <a:srgbClr val="000000"/>
              </a:solidFill>
              <a:latin typeface="Arial" pitchFamily="34" charset="0"/>
              <a:ea typeface="+mn-ea"/>
              <a:cs typeface="Lucida Sans Unicode"/>
            </a:endParaRPr>
          </a:p>
        </p:txBody>
      </p:sp>
      <p:sp>
        <p:nvSpPr>
          <p:cNvPr id="1036" name="Text Box 11"/>
          <p:cNvSpPr txBox="1">
            <a:spLocks noChangeArrowheads="1"/>
          </p:cNvSpPr>
          <p:nvPr/>
        </p:nvSpPr>
        <p:spPr bwMode="auto">
          <a:xfrm rot="-5400000">
            <a:off x="1080294" y="4595019"/>
            <a:ext cx="1809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17.2% PFS 0-6 months</a:t>
            </a:r>
          </a:p>
        </p:txBody>
      </p:sp>
      <p:sp>
        <p:nvSpPr>
          <p:cNvPr id="1037" name="Text Box 12"/>
          <p:cNvSpPr txBox="1">
            <a:spLocks noChangeArrowheads="1"/>
          </p:cNvSpPr>
          <p:nvPr/>
        </p:nvSpPr>
        <p:spPr bwMode="auto">
          <a:xfrm>
            <a:off x="2667000" y="5078413"/>
            <a:ext cx="116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46,2%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12-60 months</a:t>
            </a:r>
          </a:p>
        </p:txBody>
      </p:sp>
      <p:sp>
        <p:nvSpPr>
          <p:cNvPr id="1038" name="Rectangle 13"/>
          <p:cNvSpPr>
            <a:spLocks noChangeArrowheads="1"/>
          </p:cNvSpPr>
          <p:nvPr/>
        </p:nvSpPr>
        <p:spPr bwMode="auto">
          <a:xfrm>
            <a:off x="4643438" y="5005388"/>
            <a:ext cx="2808287" cy="800100"/>
          </a:xfrm>
          <a:prstGeom prst="rect">
            <a:avLst/>
          </a:prstGeom>
          <a:solidFill>
            <a:srgbClr val="00FF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9" name="Text Box 14"/>
          <p:cNvSpPr txBox="1">
            <a:spLocks noChangeArrowheads="1"/>
          </p:cNvSpPr>
          <p:nvPr/>
        </p:nvSpPr>
        <p:spPr bwMode="auto">
          <a:xfrm>
            <a:off x="4643438" y="5078413"/>
            <a:ext cx="280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8.6 %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60-120 months</a:t>
            </a:r>
          </a:p>
        </p:txBody>
      </p:sp>
      <p:sp>
        <p:nvSpPr>
          <p:cNvPr id="1040" name="Rectangle 15"/>
          <p:cNvSpPr>
            <a:spLocks noChangeArrowheads="1"/>
          </p:cNvSpPr>
          <p:nvPr/>
        </p:nvSpPr>
        <p:spPr bwMode="auto">
          <a:xfrm>
            <a:off x="2122488" y="3422650"/>
            <a:ext cx="288925" cy="2374900"/>
          </a:xfrm>
          <a:prstGeom prst="rect">
            <a:avLst/>
          </a:prstGeom>
          <a:gradFill rotWithShape="1">
            <a:gsLst>
              <a:gs pos="0">
                <a:srgbClr val="FF0000">
                  <a:alpha val="50000"/>
                </a:srgbClr>
              </a:gs>
              <a:gs pos="100000">
                <a:srgbClr val="00FF00"/>
              </a:gs>
            </a:gsLst>
            <a:lin ang="0" scaled="1"/>
          </a:gra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41" name="Text Box 16"/>
          <p:cNvSpPr txBox="1">
            <a:spLocks noChangeArrowheads="1"/>
          </p:cNvSpPr>
          <p:nvPr/>
        </p:nvSpPr>
        <p:spPr bwMode="auto">
          <a:xfrm rot="-5400000">
            <a:off x="1331913" y="4522788"/>
            <a:ext cx="18938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22.8% PFS 6-12 months</a:t>
            </a:r>
          </a:p>
        </p:txBody>
      </p:sp>
      <p:sp>
        <p:nvSpPr>
          <p:cNvPr id="1042" name="Text Box 17"/>
          <p:cNvSpPr txBox="1">
            <a:spLocks noChangeArrowheads="1"/>
          </p:cNvSpPr>
          <p:nvPr/>
        </p:nvSpPr>
        <p:spPr bwMode="auto">
          <a:xfrm>
            <a:off x="755650" y="6194528"/>
            <a:ext cx="170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800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Randomisation</a:t>
            </a:r>
            <a:endParaRPr lang="de-DE" sz="1800" i="0" dirty="0" smtClean="0">
              <a:solidFill>
                <a:srgbClr val="FFFFFF"/>
              </a:solidFill>
              <a:latin typeface="Arial" pitchFamily="34" charset="0"/>
              <a:ea typeface="+mn-ea"/>
              <a:cs typeface="Lucida Sans Unicode"/>
            </a:endParaRPr>
          </a:p>
        </p:txBody>
      </p:sp>
      <p:sp>
        <p:nvSpPr>
          <p:cNvPr id="1043" name="Line 18"/>
          <p:cNvSpPr>
            <a:spLocks noChangeShapeType="1"/>
          </p:cNvSpPr>
          <p:nvPr/>
        </p:nvSpPr>
        <p:spPr bwMode="auto">
          <a:xfrm flipV="1">
            <a:off x="1562099" y="6088040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ea typeface="+mn-ea"/>
              <a:cs typeface="Lucida Sans Unicode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853556" y="1020689"/>
            <a:ext cx="5604646" cy="1877437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In the end 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almost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all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</a:p>
          <a:p>
            <a:pPr algn="ctr"/>
            <a:r>
              <a:rPr lang="nl-NL" sz="3600" b="1" spc="50" dirty="0" err="1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r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elapsing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patients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</a:p>
          <a:p>
            <a:pPr algn="ctr"/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become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platin-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resistan</a:t>
            </a:r>
            <a:r>
              <a:rPr lang="nl-NL" sz="44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t</a:t>
            </a:r>
            <a:r>
              <a:rPr lang="nl-NL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  <a:endParaRPr lang="nl-NL" sz="4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91272" y="631089"/>
            <a:ext cx="74256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sz="2000" b="1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Results</a:t>
            </a:r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 of </a:t>
            </a:r>
            <a:r>
              <a:rPr lang="de-DE" sz="2000" b="1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the</a:t>
            </a:r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 AGO-OVAR </a:t>
            </a:r>
            <a:r>
              <a:rPr lang="de-DE" sz="2000" b="1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metadatabase</a:t>
            </a:r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 </a:t>
            </a:r>
            <a:r>
              <a:rPr lang="de-DE" sz="140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(</a:t>
            </a:r>
            <a:r>
              <a:rPr lang="de-DE" sz="1400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du Bois et al</a:t>
            </a:r>
            <a:r>
              <a:rPr lang="de-DE" sz="140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, Cancer 2009)</a:t>
            </a:r>
            <a:endParaRPr lang="de-DE" sz="1400" i="0" dirty="0" smtClean="0">
              <a:solidFill>
                <a:srgbClr val="FFFFFF"/>
              </a:solidFill>
              <a:latin typeface="Arial" pitchFamily="34" charset="0"/>
              <a:ea typeface="+mn-ea"/>
              <a:cs typeface="Lucida Sans Unicode"/>
            </a:endParaRPr>
          </a:p>
        </p:txBody>
      </p:sp>
      <p:sp>
        <p:nvSpPr>
          <p:cNvPr id="25" name="Rechthoek 3"/>
          <p:cNvSpPr/>
          <p:nvPr/>
        </p:nvSpPr>
        <p:spPr>
          <a:xfrm>
            <a:off x="0" y="208002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09828"/>
                </a:solidFill>
                <a:ea typeface="+mn-ea"/>
                <a:cs typeface="Lucida Sans Unicode"/>
              </a:rPr>
              <a:t>PFS and OS </a:t>
            </a:r>
            <a:r>
              <a:rPr lang="en-US" sz="3000" b="1" dirty="0" smtClean="0">
                <a:solidFill>
                  <a:srgbClr val="F09828"/>
                </a:solidFill>
                <a:ea typeface="+mn-ea"/>
                <a:cs typeface="Lucida Sans Unicode"/>
              </a:rPr>
              <a:t>After Start of 1</a:t>
            </a:r>
            <a:r>
              <a:rPr lang="en-US" sz="3000" b="1" baseline="30000" dirty="0" smtClean="0">
                <a:solidFill>
                  <a:srgbClr val="F09828"/>
                </a:solidFill>
                <a:ea typeface="+mn-ea"/>
                <a:cs typeface="Lucida Sans Unicode"/>
              </a:rPr>
              <a:t>st</a:t>
            </a:r>
            <a:r>
              <a:rPr lang="en-US" sz="3000" b="1" dirty="0" smtClean="0">
                <a:solidFill>
                  <a:srgbClr val="F09828"/>
                </a:solidFill>
                <a:ea typeface="+mn-ea"/>
                <a:cs typeface="Lucida Sans Unicode"/>
              </a:rPr>
              <a:t>-Line </a:t>
            </a:r>
            <a:r>
              <a:rPr lang="en-US" sz="3000" b="1" dirty="0">
                <a:solidFill>
                  <a:srgbClr val="F09828"/>
                </a:solidFill>
                <a:ea typeface="+mn-ea"/>
                <a:cs typeface="Lucida Sans Unicode"/>
              </a:rPr>
              <a:t>C</a:t>
            </a:r>
            <a:r>
              <a:rPr lang="en-US" sz="3000" b="1" dirty="0" smtClean="0">
                <a:solidFill>
                  <a:srgbClr val="F09828"/>
                </a:solidFill>
                <a:ea typeface="+mn-ea"/>
                <a:cs typeface="Lucida Sans Unicode"/>
              </a:rPr>
              <a:t>hemotherapy</a:t>
            </a:r>
            <a:endParaRPr lang="en-US" sz="3000" b="1" dirty="0">
              <a:solidFill>
                <a:srgbClr val="F09828"/>
              </a:solidFill>
              <a:ea typeface="+mn-ea"/>
              <a:cs typeface="Lucida Sans Unicode"/>
            </a:endParaRPr>
          </a:p>
        </p:txBody>
      </p:sp>
      <p:sp>
        <p:nvSpPr>
          <p:cNvPr id="26" name="Tekstvak 1"/>
          <p:cNvSpPr txBox="1"/>
          <p:nvPr/>
        </p:nvSpPr>
        <p:spPr>
          <a:xfrm>
            <a:off x="372647" y="6548735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rgbClr val="FFFFFF"/>
                </a:solidFill>
              </a:rPr>
              <a:t>Du Bois A, </a:t>
            </a:r>
            <a:r>
              <a:rPr lang="en-US" sz="1200" b="1" kern="0" dirty="0">
                <a:solidFill>
                  <a:srgbClr val="FFFFFF"/>
                </a:solidFill>
              </a:rPr>
              <a:t>et </a:t>
            </a:r>
            <a:r>
              <a:rPr lang="en-US" sz="1200" b="1" kern="0" dirty="0" smtClean="0">
                <a:solidFill>
                  <a:srgbClr val="FFFFFF"/>
                </a:solidFill>
              </a:rPr>
              <a:t>al. </a:t>
            </a:r>
            <a:r>
              <a:rPr lang="en-US" sz="1200" b="1" i="1" kern="0" dirty="0" smtClean="0">
                <a:solidFill>
                  <a:srgbClr val="FFFFFF"/>
                </a:solidFill>
              </a:rPr>
              <a:t>Cancer.</a:t>
            </a:r>
            <a:r>
              <a:rPr lang="en-US" sz="1200" b="1" kern="0" dirty="0" smtClean="0">
                <a:solidFill>
                  <a:srgbClr val="FFFFFF"/>
                </a:solidFill>
              </a:rPr>
              <a:t> 2009;115(6):1234-1244.</a:t>
            </a:r>
            <a:endParaRPr lang="en-US" sz="1200" b="1" kern="0" dirty="0">
              <a:solidFill>
                <a:srgbClr val="FFFFFF"/>
              </a:solidFill>
            </a:endParaRP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6355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152400" y="259312"/>
            <a:ext cx="8991600" cy="1219200"/>
          </a:xfrm>
        </p:spPr>
        <p:txBody>
          <a:bodyPr/>
          <a:lstStyle/>
          <a:p>
            <a:pPr algn="ctr"/>
            <a:r>
              <a:rPr lang="it-I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Case (1)</a:t>
            </a:r>
          </a:p>
        </p:txBody>
      </p:sp>
      <p:sp>
        <p:nvSpPr>
          <p:cNvPr id="228355" name="Segnaposto contenuto 7"/>
          <p:cNvSpPr>
            <a:spLocks noGrp="1"/>
          </p:cNvSpPr>
          <p:nvPr>
            <p:ph idx="1"/>
          </p:nvPr>
        </p:nvSpPr>
        <p:spPr>
          <a:xfrm>
            <a:off x="346075" y="1524000"/>
            <a:ext cx="8416925" cy="4525963"/>
          </a:xfrm>
        </p:spPr>
        <p:txBody>
          <a:bodyPr/>
          <a:lstStyle/>
          <a:p>
            <a:pPr marL="395288" indent="-395288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 smtClean="0"/>
              <a:t>Patient </a:t>
            </a:r>
            <a:r>
              <a:rPr lang="en-GB" sz="2800" dirty="0" smtClean="0">
                <a:solidFill>
                  <a:srgbClr val="FFFF00"/>
                </a:solidFill>
              </a:rPr>
              <a:t>67</a:t>
            </a:r>
            <a:r>
              <a:rPr lang="en-GB" sz="2800" dirty="0" smtClean="0"/>
              <a:t> years old, G4P3A1</a:t>
            </a:r>
          </a:p>
          <a:p>
            <a:pPr marL="395288" indent="-395288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 smtClean="0"/>
              <a:t>Medical history: negative except for mild </a:t>
            </a:r>
            <a:r>
              <a:rPr lang="en-GB" sz="2800" dirty="0" smtClean="0">
                <a:solidFill>
                  <a:srgbClr val="FFFF00"/>
                </a:solidFill>
              </a:rPr>
              <a:t>hypertension</a:t>
            </a:r>
          </a:p>
          <a:p>
            <a:pPr marL="395288" indent="-395288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 smtClean="0"/>
              <a:t>Medication: </a:t>
            </a:r>
            <a:r>
              <a:rPr lang="en-GB" sz="2800" dirty="0" err="1" smtClean="0">
                <a:solidFill>
                  <a:srgbClr val="FFFF00"/>
                </a:solidFill>
              </a:rPr>
              <a:t>lisinopril</a:t>
            </a:r>
            <a:r>
              <a:rPr lang="en-GB" sz="2800" dirty="0" smtClean="0">
                <a:solidFill>
                  <a:srgbClr val="FFFF00"/>
                </a:solidFill>
              </a:rPr>
              <a:t> </a:t>
            </a:r>
            <a:r>
              <a:rPr lang="en-GB" sz="2800" dirty="0" smtClean="0"/>
              <a:t>2.5 mg/d</a:t>
            </a:r>
          </a:p>
          <a:p>
            <a:pPr marL="395288" indent="-395288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 smtClean="0"/>
              <a:t>Prior surgery: </a:t>
            </a:r>
            <a:r>
              <a:rPr lang="en-GB" sz="2800" dirty="0" smtClean="0">
                <a:solidFill>
                  <a:srgbClr val="FFFF00"/>
                </a:solidFill>
              </a:rPr>
              <a:t>caesarean</a:t>
            </a:r>
            <a:r>
              <a:rPr lang="en-GB" sz="2800" dirty="0" smtClean="0"/>
              <a:t> section (breech)</a:t>
            </a:r>
          </a:p>
          <a:p>
            <a:pPr marL="395288" indent="-395288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 smtClean="0"/>
              <a:t>Familial history: negative except for 2 nieces with </a:t>
            </a:r>
            <a:r>
              <a:rPr lang="en-GB" sz="2800" dirty="0" smtClean="0">
                <a:solidFill>
                  <a:srgbClr val="FFFF00"/>
                </a:solidFill>
              </a:rPr>
              <a:t>breast</a:t>
            </a:r>
            <a:r>
              <a:rPr lang="en-GB" sz="2800" dirty="0" smtClean="0"/>
              <a:t> cancer (out of 20 nieces).</a:t>
            </a:r>
          </a:p>
          <a:p>
            <a:pPr marL="395288" indent="-395288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 smtClean="0">
                <a:solidFill>
                  <a:srgbClr val="FFFF00"/>
                </a:solidFill>
              </a:rPr>
              <a:t>Regular</a:t>
            </a:r>
            <a:r>
              <a:rPr lang="en-GB" sz="2800" dirty="0" smtClean="0"/>
              <a:t> PAP smears and mammography followed by her GP</a:t>
            </a:r>
          </a:p>
        </p:txBody>
      </p:sp>
    </p:spTree>
    <p:extLst>
      <p:ext uri="{BB962C8B-B14F-4D97-AF65-F5344CB8AC3E}">
        <p14:creationId xmlns:p14="http://schemas.microsoft.com/office/powerpoint/2010/main" val="8553713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987810"/>
              </p:ext>
            </p:extLst>
          </p:nvPr>
        </p:nvGraphicFramePr>
        <p:xfrm>
          <a:off x="625475" y="1025525"/>
          <a:ext cx="7929563" cy="524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Worksheet" r:id="rId5" imgW="4095813" imgH="2600270" progId="Excel.Sheet.8">
                  <p:embed/>
                </p:oleObj>
              </mc:Choice>
              <mc:Fallback>
                <p:oleObj name="Worksheet" r:id="rId5" imgW="4095813" imgH="260027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 l="8264" t="13174" r="19289" b="9613"/>
                      <a:stretch>
                        <a:fillRect/>
                      </a:stretch>
                    </p:blipFill>
                    <p:spPr bwMode="auto">
                      <a:xfrm>
                        <a:off x="625475" y="1025525"/>
                        <a:ext cx="7929563" cy="524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5580063" y="1493838"/>
            <a:ext cx="30241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de-DE" sz="14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OS   3,126 pts. / 1,837 events</a:t>
            </a:r>
          </a:p>
          <a:p>
            <a:pPr eaLnBrk="1" hangingPunct="1">
              <a:spcBef>
                <a:spcPct val="20000"/>
              </a:spcBef>
            </a:pPr>
            <a:r>
              <a:rPr lang="de-DE" sz="14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PFS</a:t>
            </a:r>
            <a:r>
              <a:rPr lang="de-DE" sz="18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sz="14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3,126 pts. / 2,375 events</a:t>
            </a:r>
          </a:p>
        </p:txBody>
      </p:sp>
      <p:sp>
        <p:nvSpPr>
          <p:cNvPr id="1029" name="Line 4"/>
          <p:cNvSpPr>
            <a:spLocks noChangeShapeType="1"/>
          </p:cNvSpPr>
          <p:nvPr/>
        </p:nvSpPr>
        <p:spPr bwMode="auto">
          <a:xfrm flipH="1">
            <a:off x="5292725" y="1963738"/>
            <a:ext cx="231775" cy="1587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ea typeface="+mn-ea"/>
              <a:cs typeface="Lucida Sans Unicode"/>
            </a:endParaRPr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 flipH="1">
            <a:off x="5291138" y="1638300"/>
            <a:ext cx="2317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ea typeface="+mn-ea"/>
              <a:cs typeface="Lucida Sans Unicode"/>
            </a:endParaRPr>
          </a:p>
        </p:txBody>
      </p:sp>
      <p:sp>
        <p:nvSpPr>
          <p:cNvPr id="1031" name="Text Box 6"/>
          <p:cNvSpPr txBox="1">
            <a:spLocks noChangeArrowheads="1"/>
          </p:cNvSpPr>
          <p:nvPr/>
        </p:nvSpPr>
        <p:spPr bwMode="auto">
          <a:xfrm>
            <a:off x="3995738" y="6194528"/>
            <a:ext cx="936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800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Months</a:t>
            </a:r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1619250" y="1549400"/>
            <a:ext cx="215900" cy="4248150"/>
          </a:xfrm>
          <a:prstGeom prst="rect">
            <a:avLst/>
          </a:prstGeom>
          <a:solidFill>
            <a:srgbClr val="FF00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3" name="Rectangle 8"/>
          <p:cNvSpPr>
            <a:spLocks noChangeArrowheads="1"/>
          </p:cNvSpPr>
          <p:nvPr/>
        </p:nvSpPr>
        <p:spPr bwMode="auto">
          <a:xfrm>
            <a:off x="1835150" y="2414588"/>
            <a:ext cx="288925" cy="3382962"/>
          </a:xfrm>
          <a:prstGeom prst="rect">
            <a:avLst/>
          </a:prstGeom>
          <a:solidFill>
            <a:srgbClr val="FF00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2411413" y="4862513"/>
            <a:ext cx="2232025" cy="935037"/>
          </a:xfrm>
          <a:prstGeom prst="rect">
            <a:avLst/>
          </a:prstGeom>
          <a:solidFill>
            <a:srgbClr val="00FF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5" name="Text Box 10"/>
          <p:cNvSpPr txBox="1">
            <a:spLocks noChangeArrowheads="1"/>
          </p:cNvSpPr>
          <p:nvPr/>
        </p:nvSpPr>
        <p:spPr bwMode="auto">
          <a:xfrm rot="-5400000">
            <a:off x="171450" y="4052888"/>
            <a:ext cx="3055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5.0%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progressing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during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chemotherapy</a:t>
            </a:r>
            <a:endParaRPr lang="de-DE" sz="1200" b="1" i="0" dirty="0" smtClean="0">
              <a:solidFill>
                <a:srgbClr val="000000"/>
              </a:solidFill>
              <a:latin typeface="Arial" pitchFamily="34" charset="0"/>
              <a:ea typeface="+mn-ea"/>
              <a:cs typeface="Lucida Sans Unicode"/>
            </a:endParaRPr>
          </a:p>
        </p:txBody>
      </p:sp>
      <p:sp>
        <p:nvSpPr>
          <p:cNvPr id="1036" name="Text Box 11"/>
          <p:cNvSpPr txBox="1">
            <a:spLocks noChangeArrowheads="1"/>
          </p:cNvSpPr>
          <p:nvPr/>
        </p:nvSpPr>
        <p:spPr bwMode="auto">
          <a:xfrm rot="-5400000">
            <a:off x="1080294" y="4595019"/>
            <a:ext cx="1809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17.2% PFS 0-6 months</a:t>
            </a:r>
          </a:p>
        </p:txBody>
      </p:sp>
      <p:sp>
        <p:nvSpPr>
          <p:cNvPr id="1037" name="Text Box 12"/>
          <p:cNvSpPr txBox="1">
            <a:spLocks noChangeArrowheads="1"/>
          </p:cNvSpPr>
          <p:nvPr/>
        </p:nvSpPr>
        <p:spPr bwMode="auto">
          <a:xfrm>
            <a:off x="2667000" y="5078413"/>
            <a:ext cx="116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46,2%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12-60 months</a:t>
            </a:r>
          </a:p>
        </p:txBody>
      </p:sp>
      <p:sp>
        <p:nvSpPr>
          <p:cNvPr id="1038" name="Rectangle 13"/>
          <p:cNvSpPr>
            <a:spLocks noChangeArrowheads="1"/>
          </p:cNvSpPr>
          <p:nvPr/>
        </p:nvSpPr>
        <p:spPr bwMode="auto">
          <a:xfrm>
            <a:off x="4643438" y="5005388"/>
            <a:ext cx="2808287" cy="800100"/>
          </a:xfrm>
          <a:prstGeom prst="rect">
            <a:avLst/>
          </a:prstGeom>
          <a:solidFill>
            <a:srgbClr val="00FF00">
              <a:alpha val="50195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39" name="Text Box 14"/>
          <p:cNvSpPr txBox="1">
            <a:spLocks noChangeArrowheads="1"/>
          </p:cNvSpPr>
          <p:nvPr/>
        </p:nvSpPr>
        <p:spPr bwMode="auto">
          <a:xfrm>
            <a:off x="4643438" y="5078413"/>
            <a:ext cx="280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8.6 %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60-120 months</a:t>
            </a:r>
          </a:p>
        </p:txBody>
      </p:sp>
      <p:sp>
        <p:nvSpPr>
          <p:cNvPr id="1040" name="Rectangle 15"/>
          <p:cNvSpPr>
            <a:spLocks noChangeArrowheads="1"/>
          </p:cNvSpPr>
          <p:nvPr/>
        </p:nvSpPr>
        <p:spPr bwMode="auto">
          <a:xfrm>
            <a:off x="2122488" y="3422650"/>
            <a:ext cx="288925" cy="2374900"/>
          </a:xfrm>
          <a:prstGeom prst="rect">
            <a:avLst/>
          </a:prstGeom>
          <a:gradFill rotWithShape="1">
            <a:gsLst>
              <a:gs pos="0">
                <a:srgbClr val="FF0000">
                  <a:alpha val="50000"/>
                </a:srgbClr>
              </a:gs>
              <a:gs pos="100000">
                <a:srgbClr val="00FF00"/>
              </a:gs>
            </a:gsLst>
            <a:lin ang="0" scaled="1"/>
          </a:gra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ea typeface="+mn-ea"/>
              <a:cs typeface="Lucida Sans Unicode"/>
            </a:endParaRPr>
          </a:p>
        </p:txBody>
      </p:sp>
      <p:sp>
        <p:nvSpPr>
          <p:cNvPr id="1041" name="Text Box 16"/>
          <p:cNvSpPr txBox="1">
            <a:spLocks noChangeArrowheads="1"/>
          </p:cNvSpPr>
          <p:nvPr/>
        </p:nvSpPr>
        <p:spPr bwMode="auto">
          <a:xfrm rot="-5400000">
            <a:off x="1331913" y="4522788"/>
            <a:ext cx="18938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smtClean="0">
                <a:solidFill>
                  <a:srgbClr val="000000"/>
                </a:solidFill>
                <a:latin typeface="Arial" pitchFamily="34" charset="0"/>
                <a:ea typeface="+mn-ea"/>
                <a:cs typeface="Lucida Sans Unicode"/>
              </a:rPr>
              <a:t>22.8% PFS 6-12 months</a:t>
            </a:r>
          </a:p>
        </p:txBody>
      </p:sp>
      <p:sp>
        <p:nvSpPr>
          <p:cNvPr id="1042" name="Text Box 17"/>
          <p:cNvSpPr txBox="1">
            <a:spLocks noChangeArrowheads="1"/>
          </p:cNvSpPr>
          <p:nvPr/>
        </p:nvSpPr>
        <p:spPr bwMode="auto">
          <a:xfrm>
            <a:off x="755650" y="6194528"/>
            <a:ext cx="170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800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Randomisation</a:t>
            </a:r>
            <a:endParaRPr lang="de-DE" sz="1800" i="0" dirty="0" smtClean="0">
              <a:solidFill>
                <a:srgbClr val="FFFFFF"/>
              </a:solidFill>
              <a:latin typeface="Arial" pitchFamily="34" charset="0"/>
              <a:ea typeface="+mn-ea"/>
              <a:cs typeface="Lucida Sans Unicode"/>
            </a:endParaRPr>
          </a:p>
        </p:txBody>
      </p:sp>
      <p:sp>
        <p:nvSpPr>
          <p:cNvPr id="1043" name="Line 18"/>
          <p:cNvSpPr>
            <a:spLocks noChangeShapeType="1"/>
          </p:cNvSpPr>
          <p:nvPr/>
        </p:nvSpPr>
        <p:spPr bwMode="auto">
          <a:xfrm flipV="1">
            <a:off x="1562099" y="6088040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ea typeface="+mn-ea"/>
              <a:cs typeface="Lucida Sans Unicode"/>
            </a:endParaRPr>
          </a:p>
        </p:txBody>
      </p:sp>
      <p:sp>
        <p:nvSpPr>
          <p:cNvPr id="22" name="Rechthoek 21"/>
          <p:cNvSpPr/>
          <p:nvPr/>
        </p:nvSpPr>
        <p:spPr>
          <a:xfrm>
            <a:off x="2853556" y="1020689"/>
            <a:ext cx="5604646" cy="1877437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In the end 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almost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all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</a:p>
          <a:p>
            <a:pPr algn="ctr"/>
            <a:r>
              <a:rPr lang="nl-NL" sz="3600" b="1" spc="50" dirty="0" err="1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r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elapsing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patients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</a:p>
          <a:p>
            <a:pPr algn="ctr"/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become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platin-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resistan</a:t>
            </a:r>
            <a:r>
              <a:rPr lang="nl-NL" sz="44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t</a:t>
            </a:r>
            <a:r>
              <a:rPr lang="nl-NL" sz="44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  <a:endParaRPr lang="nl-NL" sz="4400" b="1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/>
            </a:endParaRPr>
          </a:p>
        </p:txBody>
      </p:sp>
      <p:sp>
        <p:nvSpPr>
          <p:cNvPr id="23" name="Rechthoek 22"/>
          <p:cNvSpPr/>
          <p:nvPr/>
        </p:nvSpPr>
        <p:spPr>
          <a:xfrm>
            <a:off x="2362201" y="990600"/>
            <a:ext cx="6096000" cy="2308324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Influence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of 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bev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and 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other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</a:p>
          <a:p>
            <a:pPr algn="ctr"/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antiangiogenic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drugs </a:t>
            </a:r>
          </a:p>
          <a:p>
            <a:pPr algn="ctr"/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on % platin-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resistant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</a:t>
            </a:r>
          </a:p>
          <a:p>
            <a:pPr algn="ctr"/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after</a:t>
            </a:r>
            <a:r>
              <a:rPr lang="nl-NL" sz="3600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 first line </a:t>
            </a:r>
            <a:r>
              <a:rPr lang="nl-NL" sz="3600" b="1" spc="50" dirty="0" err="1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therapy</a:t>
            </a:r>
            <a:r>
              <a:rPr lang="nl-NL" sz="3600" b="1" spc="5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</a:rPr>
              <a:t>!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891272" y="631089"/>
            <a:ext cx="74256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sz="2000" b="1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Results</a:t>
            </a:r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 of </a:t>
            </a:r>
            <a:r>
              <a:rPr lang="de-DE" sz="2000" b="1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the</a:t>
            </a:r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 AGO-OVAR </a:t>
            </a:r>
            <a:r>
              <a:rPr lang="de-DE" sz="2000" b="1" i="0" dirty="0" err="1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metadatabase</a:t>
            </a:r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 </a:t>
            </a:r>
            <a:r>
              <a:rPr lang="de-DE" sz="140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(</a:t>
            </a:r>
            <a:r>
              <a:rPr lang="de-DE" sz="1400" i="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du Bois et al</a:t>
            </a:r>
            <a:r>
              <a:rPr lang="de-DE" sz="1400" dirty="0" smtClean="0">
                <a:solidFill>
                  <a:srgbClr val="FFFFFF"/>
                </a:solidFill>
                <a:latin typeface="Arial" pitchFamily="34" charset="0"/>
                <a:ea typeface="+mn-ea"/>
                <a:cs typeface="Lucida Sans Unicode"/>
              </a:rPr>
              <a:t>, Cancer 2009)</a:t>
            </a:r>
            <a:endParaRPr lang="de-DE" sz="1400" i="0" dirty="0" smtClean="0">
              <a:solidFill>
                <a:srgbClr val="FFFFFF"/>
              </a:solidFill>
              <a:latin typeface="Arial" pitchFamily="34" charset="0"/>
              <a:ea typeface="+mn-ea"/>
              <a:cs typeface="Lucida Sans Unicode"/>
            </a:endParaRPr>
          </a:p>
        </p:txBody>
      </p:sp>
      <p:sp>
        <p:nvSpPr>
          <p:cNvPr id="25" name="Rechthoek 3"/>
          <p:cNvSpPr/>
          <p:nvPr/>
        </p:nvSpPr>
        <p:spPr>
          <a:xfrm>
            <a:off x="0" y="208002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09828"/>
                </a:solidFill>
                <a:ea typeface="+mn-ea"/>
                <a:cs typeface="Lucida Sans Unicode"/>
              </a:rPr>
              <a:t>PFS and OS </a:t>
            </a:r>
            <a:r>
              <a:rPr lang="en-US" sz="3000" b="1" dirty="0" smtClean="0">
                <a:solidFill>
                  <a:srgbClr val="F09828"/>
                </a:solidFill>
                <a:ea typeface="+mn-ea"/>
                <a:cs typeface="Lucida Sans Unicode"/>
              </a:rPr>
              <a:t>After Start of 1</a:t>
            </a:r>
            <a:r>
              <a:rPr lang="en-US" sz="3000" b="1" baseline="30000" dirty="0" smtClean="0">
                <a:solidFill>
                  <a:srgbClr val="F09828"/>
                </a:solidFill>
                <a:ea typeface="+mn-ea"/>
                <a:cs typeface="Lucida Sans Unicode"/>
              </a:rPr>
              <a:t>st</a:t>
            </a:r>
            <a:r>
              <a:rPr lang="en-US" sz="3000" b="1" dirty="0" smtClean="0">
                <a:solidFill>
                  <a:srgbClr val="F09828"/>
                </a:solidFill>
                <a:ea typeface="+mn-ea"/>
                <a:cs typeface="Lucida Sans Unicode"/>
              </a:rPr>
              <a:t>-Line </a:t>
            </a:r>
            <a:r>
              <a:rPr lang="en-US" sz="3000" b="1" dirty="0">
                <a:solidFill>
                  <a:srgbClr val="F09828"/>
                </a:solidFill>
                <a:ea typeface="+mn-ea"/>
                <a:cs typeface="Lucida Sans Unicode"/>
              </a:rPr>
              <a:t>C</a:t>
            </a:r>
            <a:r>
              <a:rPr lang="en-US" sz="3000" b="1" dirty="0" smtClean="0">
                <a:solidFill>
                  <a:srgbClr val="F09828"/>
                </a:solidFill>
                <a:ea typeface="+mn-ea"/>
                <a:cs typeface="Lucida Sans Unicode"/>
              </a:rPr>
              <a:t>hemotherapy</a:t>
            </a:r>
            <a:endParaRPr lang="en-US" sz="3000" b="1" dirty="0">
              <a:solidFill>
                <a:srgbClr val="F09828"/>
              </a:solidFill>
              <a:ea typeface="+mn-ea"/>
              <a:cs typeface="Lucida Sans Unicode"/>
            </a:endParaRPr>
          </a:p>
        </p:txBody>
      </p:sp>
      <p:sp>
        <p:nvSpPr>
          <p:cNvPr id="26" name="Tekstvak 1"/>
          <p:cNvSpPr txBox="1"/>
          <p:nvPr/>
        </p:nvSpPr>
        <p:spPr>
          <a:xfrm>
            <a:off x="372647" y="6548735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0" dirty="0" smtClean="0">
                <a:solidFill>
                  <a:srgbClr val="FFFFFF"/>
                </a:solidFill>
              </a:rPr>
              <a:t>Du Bois A, </a:t>
            </a:r>
            <a:r>
              <a:rPr lang="en-US" sz="1200" b="1" kern="0" dirty="0">
                <a:solidFill>
                  <a:srgbClr val="FFFFFF"/>
                </a:solidFill>
              </a:rPr>
              <a:t>et </a:t>
            </a:r>
            <a:r>
              <a:rPr lang="en-US" sz="1200" b="1" kern="0" dirty="0" smtClean="0">
                <a:solidFill>
                  <a:srgbClr val="FFFFFF"/>
                </a:solidFill>
              </a:rPr>
              <a:t>al. </a:t>
            </a:r>
            <a:r>
              <a:rPr lang="en-US" sz="1200" b="1" i="1" kern="0" dirty="0" smtClean="0">
                <a:solidFill>
                  <a:srgbClr val="FFFFFF"/>
                </a:solidFill>
              </a:rPr>
              <a:t>Cancer.</a:t>
            </a:r>
            <a:r>
              <a:rPr lang="en-US" sz="1200" b="1" kern="0" dirty="0" smtClean="0">
                <a:solidFill>
                  <a:srgbClr val="FFFFFF"/>
                </a:solidFill>
              </a:rPr>
              <a:t> 2009;115(6):1234-1244.</a:t>
            </a:r>
            <a:endParaRPr lang="en-US" sz="1200" b="1" kern="0" dirty="0">
              <a:solidFill>
                <a:srgbClr val="FFFFFF"/>
              </a:solidFill>
            </a:endParaRP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62399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Segnaposto contenuto 7"/>
          <p:cNvSpPr>
            <a:spLocks noGrp="1"/>
          </p:cNvSpPr>
          <p:nvPr>
            <p:ph idx="1"/>
          </p:nvPr>
        </p:nvSpPr>
        <p:spPr>
          <a:xfrm>
            <a:off x="117475" y="1112837"/>
            <a:ext cx="8416925" cy="4525963"/>
          </a:xfrm>
        </p:spPr>
        <p:txBody>
          <a:bodyPr/>
          <a:lstStyle/>
          <a:p>
            <a:pPr marL="514350" indent="-514350">
              <a:buClr>
                <a:srgbClr val="F09828"/>
              </a:buClr>
              <a:buAutoNum type="arabicPeriod"/>
            </a:pPr>
            <a:r>
              <a:rPr lang="en-GB" sz="2400" dirty="0" smtClean="0">
                <a:solidFill>
                  <a:srgbClr val="FFFF00"/>
                </a:solidFill>
              </a:rPr>
              <a:t>Supportive care </a:t>
            </a:r>
          </a:p>
          <a:p>
            <a:pPr marL="514350" indent="-514350">
              <a:buClr>
                <a:srgbClr val="F09828"/>
              </a:buClr>
              <a:buFontTx/>
              <a:buAutoNum type="arabicPeriod"/>
            </a:pPr>
            <a:r>
              <a:rPr lang="en-GB" sz="2400" dirty="0"/>
              <a:t>Carboplatin weekly</a:t>
            </a:r>
          </a:p>
          <a:p>
            <a:pPr marL="514350" indent="-514350">
              <a:buClr>
                <a:srgbClr val="F09828"/>
              </a:buClr>
              <a:buAutoNum type="arabicPeriod"/>
            </a:pPr>
            <a:r>
              <a:rPr lang="en-GB" sz="2400" dirty="0" smtClean="0"/>
              <a:t>Paclitaxel w</a:t>
            </a:r>
          </a:p>
          <a:p>
            <a:pPr marL="514350" indent="-514350">
              <a:buClr>
                <a:srgbClr val="F09828"/>
              </a:buClr>
              <a:buAutoNum type="arabicPeriod"/>
            </a:pPr>
            <a:r>
              <a:rPr lang="en-GB" sz="2400" dirty="0" smtClean="0"/>
              <a:t>Paclitaxel w + bevacizumab</a:t>
            </a:r>
          </a:p>
          <a:p>
            <a:pPr marL="514350" indent="-514350">
              <a:buClr>
                <a:srgbClr val="F09828"/>
              </a:buClr>
              <a:buAutoNum type="arabicPeriod"/>
            </a:pPr>
            <a:r>
              <a:rPr lang="en-GB" sz="2400" dirty="0" smtClean="0"/>
              <a:t>Pegylated liposomal doxorubicin (PLD)</a:t>
            </a:r>
          </a:p>
          <a:p>
            <a:pPr marL="514350" indent="-514350">
              <a:buClr>
                <a:srgbClr val="F09828"/>
              </a:buClr>
              <a:buAutoNum type="arabicPeriod"/>
            </a:pPr>
            <a:r>
              <a:rPr lang="en-GB" sz="2400" dirty="0" smtClean="0"/>
              <a:t>PLD + Bev</a:t>
            </a:r>
          </a:p>
          <a:p>
            <a:pPr marL="514350" indent="-514350">
              <a:buClr>
                <a:srgbClr val="F09828"/>
              </a:buClr>
              <a:buAutoNum type="arabicPeriod"/>
            </a:pPr>
            <a:r>
              <a:rPr lang="en-GB" sz="2400" dirty="0" smtClean="0"/>
              <a:t>Topotecan</a:t>
            </a:r>
          </a:p>
          <a:p>
            <a:pPr marL="514350" indent="-514350">
              <a:buClr>
                <a:srgbClr val="F09828"/>
              </a:buClr>
              <a:buAutoNum type="arabicPeriod"/>
            </a:pPr>
            <a:r>
              <a:rPr lang="en-GB" sz="2400" dirty="0" smtClean="0"/>
              <a:t>Topotecan + Bev</a:t>
            </a:r>
          </a:p>
          <a:p>
            <a:pPr marL="514350" indent="-514350">
              <a:buClr>
                <a:srgbClr val="F09828"/>
              </a:buClr>
              <a:buAutoNum type="arabicPeriod"/>
            </a:pPr>
            <a:r>
              <a:rPr lang="en-GB" sz="2400" dirty="0" smtClean="0"/>
              <a:t>Studies</a:t>
            </a:r>
          </a:p>
          <a:p>
            <a:pPr marL="514350" indent="-514350">
              <a:buClr>
                <a:srgbClr val="F09828"/>
              </a:buClr>
              <a:buAutoNum type="arabicPeriod"/>
            </a:pPr>
            <a:r>
              <a:rPr lang="en-GB" sz="2400" dirty="0" smtClean="0"/>
              <a:t>Other </a:t>
            </a:r>
          </a:p>
          <a:p>
            <a:pPr marL="0" indent="0">
              <a:buClr>
                <a:schemeClr val="tx1"/>
              </a:buClr>
              <a:buNone/>
            </a:pPr>
            <a:endParaRPr lang="en-GB" sz="2700" dirty="0" smtClean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23086" r="29603" b="35972"/>
          <a:stretch/>
        </p:blipFill>
        <p:spPr>
          <a:xfrm>
            <a:off x="6804248" y="4324797"/>
            <a:ext cx="2181225" cy="2390775"/>
          </a:xfrm>
          <a:prstGeom prst="rect">
            <a:avLst/>
          </a:prstGeom>
        </p:spPr>
      </p:pic>
      <p:sp>
        <p:nvSpPr>
          <p:cNvPr id="6" name="Titolo 6"/>
          <p:cNvSpPr txBox="1">
            <a:spLocks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09828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it-IT" sz="33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2: Platin-resistant ovarian cancer -  What is your peferred treatment? </a:t>
            </a:r>
          </a:p>
        </p:txBody>
      </p:sp>
    </p:spTree>
    <p:extLst>
      <p:ext uri="{BB962C8B-B14F-4D97-AF65-F5344CB8AC3E}">
        <p14:creationId xmlns:p14="http://schemas.microsoft.com/office/powerpoint/2010/main" val="3030082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70848"/>
            <a:ext cx="8229600" cy="914888"/>
          </a:xfrm>
        </p:spPr>
        <p:txBody>
          <a:bodyPr/>
          <a:lstStyle/>
          <a:p>
            <a:r>
              <a:rPr lang="es-ES_tradnl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</a:t>
            </a:r>
            <a:r>
              <a:rPr lang="es-ES_tradnl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s-ES_tradnl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s-ES_tradnl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atients</a:t>
            </a:r>
            <a:r>
              <a:rPr lang="es-ES_tradnl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_tradnl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s-ES_tradnl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ith</a:t>
            </a:r>
            <a:r>
              <a:rPr lang="es-ES_tradnl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s-ES_tradnl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_tradnl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PFI &lt;6 </a:t>
            </a:r>
            <a:r>
              <a:rPr lang="es-ES_tradnl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_tradnl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onths</a:t>
            </a:r>
            <a:r>
              <a:rPr lang="es-ES_tradnl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ES_tradnl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4648200" y="2309512"/>
            <a:ext cx="4038600" cy="3348447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Expected median OS &lt;12 months</a:t>
            </a: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objective:</a:t>
            </a:r>
          </a:p>
          <a:p>
            <a:pPr lvl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QoL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(toxicity)</a:t>
            </a:r>
          </a:p>
          <a:p>
            <a:pPr lvl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of symptoms</a:t>
            </a:r>
          </a:p>
          <a:p>
            <a:endParaRPr lang="es-ES_tradnl" dirty="0"/>
          </a:p>
        </p:txBody>
      </p:sp>
      <p:pic>
        <p:nvPicPr>
          <p:cNvPr id="7" name="Marcador de contenido 6" descr="IMG_0750.jpg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25020" b="-250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63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334"/>
          <p:cNvGrpSpPr>
            <a:grpSpLocks/>
          </p:cNvGrpSpPr>
          <p:nvPr/>
        </p:nvGrpSpPr>
        <p:grpSpPr bwMode="auto">
          <a:xfrm>
            <a:off x="73025" y="506413"/>
            <a:ext cx="4498975" cy="2263774"/>
            <a:chOff x="46" y="319"/>
            <a:chExt cx="2834" cy="1426"/>
          </a:xfrm>
        </p:grpSpPr>
        <p:sp>
          <p:nvSpPr>
            <p:cNvPr id="56621" name="Text Box 2"/>
            <p:cNvSpPr txBox="1">
              <a:spLocks noChangeArrowheads="1"/>
            </p:cNvSpPr>
            <p:nvPr/>
          </p:nvSpPr>
          <p:spPr bwMode="auto">
            <a:xfrm>
              <a:off x="1104" y="1284"/>
              <a:ext cx="911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eaLnBrk="0" hangingPunct="0"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eaLnBrk="0" hangingPunct="0"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eaLnBrk="0" hangingPunct="0"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eaLnBrk="0" hangingPunct="0"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defTabSz="449263">
                <a:lnSpc>
                  <a:spcPct val="130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1400" i="1" smtClean="0">
                  <a:solidFill>
                    <a:srgbClr val="FFFFFF"/>
                  </a:solidFill>
                </a:rPr>
                <a:t>AGO-OVAR 2.3</a:t>
              </a:r>
            </a:p>
          </p:txBody>
        </p:sp>
        <p:sp>
          <p:nvSpPr>
            <p:cNvPr id="56622" name="Rectangle 8"/>
            <p:cNvSpPr>
              <a:spLocks noChangeArrowheads="1"/>
            </p:cNvSpPr>
            <p:nvPr/>
          </p:nvSpPr>
          <p:spPr bwMode="auto">
            <a:xfrm>
              <a:off x="704" y="397"/>
              <a:ext cx="1902" cy="252"/>
            </a:xfrm>
            <a:prstGeom prst="rect">
              <a:avLst/>
            </a:prstGeom>
            <a:solidFill>
              <a:srgbClr val="FFCC00"/>
            </a:solidFill>
            <a:ln w="38100" algn="ctr">
              <a:solidFill>
                <a:srgbClr val="FF66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r>
                <a:rPr lang="pt-BR" sz="2000" b="1" dirty="0" smtClean="0">
                  <a:cs typeface="Lucida Sans Unicode" pitchFamily="34" charset="0"/>
                </a:rPr>
                <a:t>Treosulfan </a:t>
              </a:r>
              <a:r>
                <a:rPr lang="pt-BR" sz="1600" b="1" dirty="0" smtClean="0">
                  <a:cs typeface="Lucida Sans Unicode" pitchFamily="34" charset="0"/>
                </a:rPr>
                <a:t>7 g/m²</a:t>
              </a:r>
              <a:r>
                <a:rPr lang="pt-BR" sz="2000" b="1" dirty="0" smtClean="0">
                  <a:cs typeface="Lucida Sans Unicode" pitchFamily="34" charset="0"/>
                </a:rPr>
                <a:t> </a:t>
              </a:r>
              <a:r>
                <a:rPr lang="pt-BR" sz="1600" b="1" dirty="0" smtClean="0">
                  <a:cs typeface="Lucida Sans Unicode" pitchFamily="34" charset="0"/>
                </a:rPr>
                <a:t>iv q21</a:t>
              </a:r>
              <a:endParaRPr lang="de-DE" sz="1600" b="1" dirty="0" smtClean="0">
                <a:cs typeface="Lucida Sans Unicode" pitchFamily="34" charset="0"/>
              </a:endParaRPr>
            </a:p>
          </p:txBody>
        </p:sp>
        <p:sp>
          <p:nvSpPr>
            <p:cNvPr id="56623" name="Rectangle 9"/>
            <p:cNvSpPr>
              <a:spLocks noChangeArrowheads="1"/>
            </p:cNvSpPr>
            <p:nvPr/>
          </p:nvSpPr>
          <p:spPr bwMode="auto">
            <a:xfrm>
              <a:off x="704" y="985"/>
              <a:ext cx="2101" cy="252"/>
            </a:xfrm>
            <a:prstGeom prst="rect">
              <a:avLst/>
            </a:prstGeom>
            <a:solidFill>
              <a:srgbClr val="FFCC00"/>
            </a:solidFill>
            <a:ln w="38100" algn="ctr">
              <a:solidFill>
                <a:srgbClr val="FF66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r>
                <a:rPr lang="en-US" sz="2000" b="1" dirty="0" err="1" smtClean="0">
                  <a:cs typeface="Lucida Sans Unicode" pitchFamily="34" charset="0"/>
                </a:rPr>
                <a:t>Topotecan</a:t>
              </a:r>
              <a:r>
                <a:rPr lang="en-US" sz="2000" b="1" dirty="0" smtClean="0">
                  <a:cs typeface="Lucida Sans Unicode" pitchFamily="34" charset="0"/>
                </a:rPr>
                <a:t> </a:t>
              </a:r>
              <a:r>
                <a:rPr lang="en-US" sz="1600" b="1" dirty="0" smtClean="0">
                  <a:cs typeface="Lucida Sans Unicode" pitchFamily="34" charset="0"/>
                </a:rPr>
                <a:t>1.5 mg/m² d1-5 </a:t>
              </a:r>
              <a:r>
                <a:rPr lang="en-US" sz="1400" b="1" dirty="0" smtClean="0">
                  <a:cs typeface="Lucida Sans Unicode" pitchFamily="34" charset="0"/>
                </a:rPr>
                <a:t>q21</a:t>
              </a:r>
              <a:endParaRPr lang="de-DE" sz="1400" b="1" dirty="0" smtClean="0">
                <a:cs typeface="Lucida Sans Unicode" pitchFamily="34" charset="0"/>
              </a:endParaRPr>
            </a:p>
          </p:txBody>
        </p:sp>
        <p:sp>
          <p:nvSpPr>
            <p:cNvPr id="56624" name="Rectangle 10"/>
            <p:cNvSpPr>
              <a:spLocks noChangeArrowheads="1"/>
            </p:cNvSpPr>
            <p:nvPr/>
          </p:nvSpPr>
          <p:spPr bwMode="auto">
            <a:xfrm>
              <a:off x="739" y="1489"/>
              <a:ext cx="214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449263" eaLnBrk="0" hangingPunct="0">
                <a:lnSpc>
                  <a:spcPct val="85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Meier W, et al. </a:t>
              </a:r>
              <a:r>
                <a:rPr lang="en-US" sz="1200" b="1" i="1" dirty="0" err="1" smtClean="0">
                  <a:solidFill>
                    <a:srgbClr val="FFFFFF"/>
                  </a:solidFill>
                  <a:cs typeface="Lucida Sans Unicode" pitchFamily="34" charset="0"/>
                </a:rPr>
                <a:t>Proc</a:t>
              </a: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 Am </a:t>
              </a:r>
              <a:r>
                <a:rPr lang="en-US" sz="1200" b="1" i="1" dirty="0" err="1" smtClean="0">
                  <a:solidFill>
                    <a:srgbClr val="FFFFFF"/>
                  </a:solidFill>
                  <a:cs typeface="Lucida Sans Unicode" pitchFamily="34" charset="0"/>
                </a:rPr>
                <a:t>Soc</a:t>
              </a: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 </a:t>
              </a:r>
              <a:r>
                <a:rPr lang="en-US" sz="1200" b="1" i="1" dirty="0" err="1" smtClean="0">
                  <a:solidFill>
                    <a:srgbClr val="FFFFFF"/>
                  </a:solidFill>
                  <a:cs typeface="Lucida Sans Unicode" pitchFamily="34" charset="0"/>
                </a:rPr>
                <a:t>Clin</a:t>
              </a: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 </a:t>
              </a:r>
              <a:r>
                <a:rPr lang="en-US" sz="1200" b="1" i="1" dirty="0" err="1" smtClean="0">
                  <a:solidFill>
                    <a:srgbClr val="FFFFFF"/>
                  </a:solidFill>
                  <a:cs typeface="Lucida Sans Unicode" pitchFamily="34" charset="0"/>
                </a:rPr>
                <a:t>Oncol</a:t>
              </a: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.</a:t>
              </a:r>
              <a:b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</a:br>
              <a:r>
                <a:rPr lang="en-US" sz="1200" b="1" dirty="0" smtClean="0">
                  <a:solidFill>
                    <a:srgbClr val="FFFFFF"/>
                  </a:solidFill>
                  <a:cs typeface="Lucida Sans Unicode" pitchFamily="34" charset="0"/>
                </a:rPr>
                <a:t>2003</a:t>
              </a: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;22: Abstract 1810.</a:t>
              </a:r>
            </a:p>
          </p:txBody>
        </p:sp>
        <p:sp>
          <p:nvSpPr>
            <p:cNvPr id="56625" name="Oval 3"/>
            <p:cNvSpPr>
              <a:spLocks noChangeArrowheads="1"/>
            </p:cNvSpPr>
            <p:nvPr/>
          </p:nvSpPr>
          <p:spPr bwMode="auto">
            <a:xfrm>
              <a:off x="46" y="607"/>
              <a:ext cx="215" cy="409"/>
            </a:xfrm>
            <a:prstGeom prst="ellipse">
              <a:avLst/>
            </a:prstGeom>
            <a:solidFill>
              <a:srgbClr val="FFCC00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r>
                <a:rPr lang="de-DE" sz="2400" b="1" smtClean="0">
                  <a:cs typeface="Lucida Sans Unicode" pitchFamily="34" charset="0"/>
                </a:rPr>
                <a:t>R</a:t>
              </a:r>
            </a:p>
          </p:txBody>
        </p:sp>
        <p:sp>
          <p:nvSpPr>
            <p:cNvPr id="56626" name="Line 4"/>
            <p:cNvSpPr>
              <a:spLocks noChangeShapeType="1"/>
            </p:cNvSpPr>
            <p:nvPr/>
          </p:nvSpPr>
          <p:spPr bwMode="auto">
            <a:xfrm>
              <a:off x="424" y="533"/>
              <a:ext cx="281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27" name="Line 5"/>
            <p:cNvSpPr>
              <a:spLocks noChangeShapeType="1"/>
            </p:cNvSpPr>
            <p:nvPr/>
          </p:nvSpPr>
          <p:spPr bwMode="auto">
            <a:xfrm>
              <a:off x="424" y="1123"/>
              <a:ext cx="273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28" name="Line 6"/>
            <p:cNvSpPr>
              <a:spLocks noChangeShapeType="1"/>
            </p:cNvSpPr>
            <p:nvPr/>
          </p:nvSpPr>
          <p:spPr bwMode="auto">
            <a:xfrm flipV="1">
              <a:off x="262" y="805"/>
              <a:ext cx="162" cy="1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29" name="Line 7"/>
            <p:cNvSpPr>
              <a:spLocks noChangeShapeType="1"/>
            </p:cNvSpPr>
            <p:nvPr/>
          </p:nvSpPr>
          <p:spPr bwMode="auto">
            <a:xfrm>
              <a:off x="424" y="534"/>
              <a:ext cx="0" cy="589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30" name="Text Box 11"/>
            <p:cNvSpPr txBox="1">
              <a:spLocks noChangeArrowheads="1"/>
            </p:cNvSpPr>
            <p:nvPr/>
          </p:nvSpPr>
          <p:spPr bwMode="auto">
            <a:xfrm>
              <a:off x="144" y="319"/>
              <a:ext cx="536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r>
                <a:rPr lang="de-DE" b="1" dirty="0" smtClean="0">
                  <a:solidFill>
                    <a:srgbClr val="FFFFFF"/>
                  </a:solidFill>
                  <a:cs typeface="Lucida Sans Unicode" pitchFamily="34" charset="0"/>
                </a:rPr>
                <a:t>65 </a:t>
              </a:r>
              <a:r>
                <a:rPr lang="de-DE" b="1" dirty="0" err="1" smtClean="0">
                  <a:solidFill>
                    <a:srgbClr val="FFFFFF"/>
                  </a:solidFill>
                  <a:cs typeface="Lucida Sans Unicode" pitchFamily="34" charset="0"/>
                </a:rPr>
                <a:t>pts</a:t>
              </a:r>
              <a:endParaRPr lang="de-DE" b="1" dirty="0" smtClean="0">
                <a:solidFill>
                  <a:srgbClr val="FFFFFF"/>
                </a:solidFill>
                <a:cs typeface="Lucida Sans Unicode" pitchFamily="34" charset="0"/>
              </a:endParaRPr>
            </a:p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endParaRPr lang="de-DE" b="1" dirty="0" smtClean="0">
                <a:solidFill>
                  <a:srgbClr val="FFFFFF"/>
                </a:solidFill>
                <a:cs typeface="Lucida Sans Unicode" pitchFamily="34" charset="0"/>
              </a:endParaRPr>
            </a:p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endParaRPr lang="de-DE" sz="1600" i="1" dirty="0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31" name="Text Box 12"/>
            <p:cNvSpPr txBox="1">
              <a:spLocks noChangeArrowheads="1"/>
            </p:cNvSpPr>
            <p:nvPr/>
          </p:nvSpPr>
          <p:spPr bwMode="auto">
            <a:xfrm>
              <a:off x="144" y="1118"/>
              <a:ext cx="53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r>
                <a:rPr lang="de-DE" b="1" smtClean="0">
                  <a:solidFill>
                    <a:srgbClr val="FFFFFF"/>
                  </a:solidFill>
                  <a:cs typeface="Lucida Sans Unicode" pitchFamily="34" charset="0"/>
                </a:rPr>
                <a:t>63 pts</a:t>
              </a:r>
            </a:p>
          </p:txBody>
        </p:sp>
      </p:grpSp>
      <p:sp>
        <p:nvSpPr>
          <p:cNvPr id="56324" name="Oval 322"/>
          <p:cNvSpPr>
            <a:spLocks noChangeArrowheads="1"/>
          </p:cNvSpPr>
          <p:nvPr/>
        </p:nvSpPr>
        <p:spPr bwMode="auto">
          <a:xfrm>
            <a:off x="4587875" y="950913"/>
            <a:ext cx="312738" cy="647700"/>
          </a:xfrm>
          <a:prstGeom prst="ellipse">
            <a:avLst/>
          </a:prstGeom>
          <a:solidFill>
            <a:srgbClr val="FFCC00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de-DE" sz="2400" b="1" smtClean="0">
                <a:cs typeface="Lucida Sans Unicode" pitchFamily="34" charset="0"/>
              </a:rPr>
              <a:t>R</a:t>
            </a:r>
          </a:p>
        </p:txBody>
      </p:sp>
      <p:sp>
        <p:nvSpPr>
          <p:cNvPr id="56325" name="Line 323"/>
          <p:cNvSpPr>
            <a:spLocks noChangeShapeType="1"/>
          </p:cNvSpPr>
          <p:nvPr/>
        </p:nvSpPr>
        <p:spPr bwMode="auto">
          <a:xfrm>
            <a:off x="5160963" y="800100"/>
            <a:ext cx="447675" cy="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defTabSz="449263"/>
            <a:endParaRPr lang="nl-BE" smtClean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56326" name="Line 324"/>
          <p:cNvSpPr>
            <a:spLocks noChangeShapeType="1"/>
          </p:cNvSpPr>
          <p:nvPr/>
        </p:nvSpPr>
        <p:spPr bwMode="auto">
          <a:xfrm>
            <a:off x="5160963" y="1736725"/>
            <a:ext cx="371475" cy="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defTabSz="449263"/>
            <a:endParaRPr lang="nl-BE" smtClean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56327" name="Line 325"/>
          <p:cNvSpPr>
            <a:spLocks noChangeShapeType="1"/>
          </p:cNvSpPr>
          <p:nvPr/>
        </p:nvSpPr>
        <p:spPr bwMode="auto">
          <a:xfrm flipV="1">
            <a:off x="4903788" y="1231900"/>
            <a:ext cx="257175" cy="1588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defTabSz="449263"/>
            <a:endParaRPr lang="nl-BE" smtClean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56328" name="Line 326"/>
          <p:cNvSpPr>
            <a:spLocks noChangeShapeType="1"/>
          </p:cNvSpPr>
          <p:nvPr/>
        </p:nvSpPr>
        <p:spPr bwMode="auto">
          <a:xfrm>
            <a:off x="5160963" y="801688"/>
            <a:ext cx="0" cy="935037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defTabSz="449263"/>
            <a:endParaRPr lang="nl-BE" smtClean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56329" name="Rectangle 327"/>
          <p:cNvSpPr>
            <a:spLocks noChangeArrowheads="1"/>
          </p:cNvSpPr>
          <p:nvPr/>
        </p:nvSpPr>
        <p:spPr bwMode="auto">
          <a:xfrm>
            <a:off x="5661025" y="573088"/>
            <a:ext cx="3375025" cy="400050"/>
          </a:xfrm>
          <a:prstGeom prst="rect">
            <a:avLst/>
          </a:prstGeom>
          <a:solidFill>
            <a:srgbClr val="FFCC00"/>
          </a:solidFill>
          <a:ln w="38100" algn="ctr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es-ES" sz="2000" b="1" dirty="0" err="1" smtClean="0">
                <a:cs typeface="Lucida Sans Unicode" pitchFamily="34" charset="0"/>
              </a:rPr>
              <a:t>Canfosfamide</a:t>
            </a:r>
            <a:r>
              <a:rPr lang="es-ES" sz="2000" b="1" dirty="0" smtClean="0">
                <a:cs typeface="Lucida Sans Unicode" pitchFamily="34" charset="0"/>
              </a:rPr>
              <a:t> </a:t>
            </a:r>
            <a:r>
              <a:rPr lang="es-ES" sz="1400" b="1" dirty="0" smtClean="0">
                <a:cs typeface="Lucida Sans Unicode" pitchFamily="34" charset="0"/>
              </a:rPr>
              <a:t>1g/m² iv d1  q21</a:t>
            </a:r>
            <a:endParaRPr lang="de-DE" sz="1400" b="1" dirty="0" smtClean="0">
              <a:cs typeface="Lucida Sans Unicode" pitchFamily="34" charset="0"/>
            </a:endParaRPr>
          </a:p>
        </p:txBody>
      </p:sp>
      <p:sp>
        <p:nvSpPr>
          <p:cNvPr id="56330" name="Rectangle 328"/>
          <p:cNvSpPr>
            <a:spLocks noChangeArrowheads="1"/>
          </p:cNvSpPr>
          <p:nvPr/>
        </p:nvSpPr>
        <p:spPr bwMode="auto">
          <a:xfrm>
            <a:off x="5675313" y="1195388"/>
            <a:ext cx="3389312" cy="1231106"/>
          </a:xfrm>
          <a:prstGeom prst="rect">
            <a:avLst/>
          </a:prstGeom>
          <a:solidFill>
            <a:srgbClr val="FFCC00"/>
          </a:solidFill>
          <a:ln w="38100" algn="ctr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sv-SE" b="1" dirty="0" smtClean="0">
                <a:cs typeface="Lucida Sans Unicode" pitchFamily="34" charset="0"/>
              </a:rPr>
              <a:t>Pegylated liposomal doxorubicin  </a:t>
            </a:r>
            <a:r>
              <a:rPr lang="sv-SE" sz="1400" b="1" dirty="0" smtClean="0">
                <a:cs typeface="Lucida Sans Unicode" pitchFamily="34" charset="0"/>
              </a:rPr>
              <a:t>50 mg/m²  iv q28 </a:t>
            </a:r>
          </a:p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sv-SE" b="1" dirty="0" smtClean="0">
                <a:cs typeface="Lucida Sans Unicode" pitchFamily="34" charset="0"/>
              </a:rPr>
              <a:t>or</a:t>
            </a:r>
          </a:p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sv-SE" b="1" dirty="0" smtClean="0">
                <a:cs typeface="Lucida Sans Unicode" pitchFamily="34" charset="0"/>
              </a:rPr>
              <a:t>Topotecan </a:t>
            </a:r>
            <a:r>
              <a:rPr lang="sv-SE" sz="1400" b="1" dirty="0" smtClean="0">
                <a:cs typeface="Lucida Sans Unicode" pitchFamily="34" charset="0"/>
              </a:rPr>
              <a:t>1.5mg/m² iv d1-5 q21</a:t>
            </a:r>
            <a:endParaRPr lang="de-DE" sz="1400" b="1" dirty="0" smtClean="0">
              <a:cs typeface="Lucida Sans Unicode" pitchFamily="34" charset="0"/>
            </a:endParaRPr>
          </a:p>
        </p:txBody>
      </p:sp>
      <p:sp>
        <p:nvSpPr>
          <p:cNvPr id="56331" name="Rectangle 329"/>
          <p:cNvSpPr>
            <a:spLocks noChangeArrowheads="1"/>
          </p:cNvSpPr>
          <p:nvPr/>
        </p:nvSpPr>
        <p:spPr bwMode="auto">
          <a:xfrm>
            <a:off x="5688013" y="2363788"/>
            <a:ext cx="3658464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49263" eaLnBrk="0" hangingPunct="0">
              <a:lnSpc>
                <a:spcPct val="170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200" b="1" dirty="0" err="1" smtClean="0">
                <a:solidFill>
                  <a:srgbClr val="FFFFFF"/>
                </a:solidFill>
                <a:cs typeface="Lucida Sans Unicode" pitchFamily="34" charset="0"/>
              </a:rPr>
              <a:t>Vergote</a:t>
            </a:r>
            <a:r>
              <a:rPr lang="en-US" sz="1200" b="1" dirty="0" smtClean="0">
                <a:solidFill>
                  <a:srgbClr val="FFFFFF"/>
                </a:solidFill>
                <a:cs typeface="Lucida Sans Unicode" pitchFamily="34" charset="0"/>
              </a:rPr>
              <a:t> I. </a:t>
            </a:r>
            <a:r>
              <a:rPr lang="en-US" sz="1200" b="1" i="1" dirty="0" err="1" smtClean="0">
                <a:solidFill>
                  <a:srgbClr val="FFFFFF"/>
                </a:solidFill>
                <a:cs typeface="Lucida Sans Unicode" pitchFamily="34" charset="0"/>
              </a:rPr>
              <a:t>Eur</a:t>
            </a:r>
            <a:r>
              <a:rPr lang="en-US" sz="1200" b="1" i="1" dirty="0" smtClean="0">
                <a:solidFill>
                  <a:srgbClr val="FFFFFF"/>
                </a:solidFill>
                <a:cs typeface="Lucida Sans Unicode" pitchFamily="34" charset="0"/>
              </a:rPr>
              <a:t> J Can</a:t>
            </a:r>
            <a:r>
              <a:rPr lang="en-US" sz="1200" b="1" dirty="0" smtClean="0">
                <a:solidFill>
                  <a:srgbClr val="FFFFFF"/>
                </a:solidFill>
                <a:cs typeface="Lucida Sans Unicode" pitchFamily="34" charset="0"/>
              </a:rPr>
              <a:t>. 2009;45(13):2324-2332.</a:t>
            </a:r>
          </a:p>
        </p:txBody>
      </p:sp>
      <p:sp>
        <p:nvSpPr>
          <p:cNvPr id="56332" name="Text Box 330"/>
          <p:cNvSpPr txBox="1">
            <a:spLocks noChangeArrowheads="1"/>
          </p:cNvSpPr>
          <p:nvPr/>
        </p:nvSpPr>
        <p:spPr bwMode="auto">
          <a:xfrm>
            <a:off x="4665663" y="460375"/>
            <a:ext cx="979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de-DE" b="1" smtClean="0">
                <a:solidFill>
                  <a:srgbClr val="FFFFFF"/>
                </a:solidFill>
                <a:cs typeface="Lucida Sans Unicode" pitchFamily="34" charset="0"/>
              </a:rPr>
              <a:t>232 pts</a:t>
            </a:r>
            <a:endParaRPr lang="de-DE" sz="1600" i="1" smtClean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56333" name="Text Box 331"/>
          <p:cNvSpPr txBox="1">
            <a:spLocks noChangeArrowheads="1"/>
          </p:cNvSpPr>
          <p:nvPr/>
        </p:nvSpPr>
        <p:spPr bwMode="auto">
          <a:xfrm>
            <a:off x="4652963" y="1754188"/>
            <a:ext cx="1035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de-DE" b="1" smtClean="0">
                <a:solidFill>
                  <a:srgbClr val="FFFFFF"/>
                </a:solidFill>
                <a:cs typeface="Lucida Sans Unicode" pitchFamily="34" charset="0"/>
              </a:rPr>
              <a:t>229 pts.</a:t>
            </a:r>
          </a:p>
        </p:txBody>
      </p:sp>
      <p:sp>
        <p:nvSpPr>
          <p:cNvPr id="313" name="Rectangle 312"/>
          <p:cNvSpPr/>
          <p:nvPr/>
        </p:nvSpPr>
        <p:spPr bwMode="auto">
          <a:xfrm>
            <a:off x="311372" y="3062288"/>
            <a:ext cx="4143375" cy="3262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fr-FR">
              <a:solidFill>
                <a:srgbClr val="FFFFFF"/>
              </a:solidFill>
            </a:endParaRPr>
          </a:p>
        </p:txBody>
      </p:sp>
      <p:grpSp>
        <p:nvGrpSpPr>
          <p:cNvPr id="56336" name="Group 301"/>
          <p:cNvGrpSpPr>
            <a:grpSpLocks/>
          </p:cNvGrpSpPr>
          <p:nvPr/>
        </p:nvGrpSpPr>
        <p:grpSpPr bwMode="auto">
          <a:xfrm>
            <a:off x="457200" y="3276600"/>
            <a:ext cx="7089775" cy="2933700"/>
            <a:chOff x="0" y="1531"/>
            <a:chExt cx="2507" cy="2027"/>
          </a:xfrm>
        </p:grpSpPr>
        <p:sp>
          <p:nvSpPr>
            <p:cNvPr id="56354" name="Line 32"/>
            <p:cNvSpPr>
              <a:spLocks noChangeShapeType="1"/>
            </p:cNvSpPr>
            <p:nvPr/>
          </p:nvSpPr>
          <p:spPr bwMode="auto">
            <a:xfrm>
              <a:off x="241" y="1584"/>
              <a:ext cx="1" cy="175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55" name="Line 33"/>
            <p:cNvSpPr>
              <a:spLocks noChangeShapeType="1"/>
            </p:cNvSpPr>
            <p:nvPr/>
          </p:nvSpPr>
          <p:spPr bwMode="auto">
            <a:xfrm>
              <a:off x="219" y="3343"/>
              <a:ext cx="22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56" name="Line 34"/>
            <p:cNvSpPr>
              <a:spLocks noChangeShapeType="1"/>
            </p:cNvSpPr>
            <p:nvPr/>
          </p:nvSpPr>
          <p:spPr bwMode="auto">
            <a:xfrm>
              <a:off x="219" y="2902"/>
              <a:ext cx="22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57" name="Line 35"/>
            <p:cNvSpPr>
              <a:spLocks noChangeShapeType="1"/>
            </p:cNvSpPr>
            <p:nvPr/>
          </p:nvSpPr>
          <p:spPr bwMode="auto">
            <a:xfrm>
              <a:off x="219" y="2466"/>
              <a:ext cx="22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58" name="Line 36"/>
            <p:cNvSpPr>
              <a:spLocks noChangeShapeType="1"/>
            </p:cNvSpPr>
            <p:nvPr/>
          </p:nvSpPr>
          <p:spPr bwMode="auto">
            <a:xfrm>
              <a:off x="219" y="2025"/>
              <a:ext cx="22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59" name="Line 37"/>
            <p:cNvSpPr>
              <a:spLocks noChangeShapeType="1"/>
            </p:cNvSpPr>
            <p:nvPr/>
          </p:nvSpPr>
          <p:spPr bwMode="auto">
            <a:xfrm>
              <a:off x="219" y="1584"/>
              <a:ext cx="22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0" name="Line 38"/>
            <p:cNvSpPr>
              <a:spLocks noChangeShapeType="1"/>
            </p:cNvSpPr>
            <p:nvPr/>
          </p:nvSpPr>
          <p:spPr bwMode="auto">
            <a:xfrm>
              <a:off x="241" y="3343"/>
              <a:ext cx="2252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1" name="Line 39"/>
            <p:cNvSpPr>
              <a:spLocks noChangeShapeType="1"/>
            </p:cNvSpPr>
            <p:nvPr/>
          </p:nvSpPr>
          <p:spPr bwMode="auto">
            <a:xfrm flipV="1">
              <a:off x="241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2" name="Line 40"/>
            <p:cNvSpPr>
              <a:spLocks noChangeShapeType="1"/>
            </p:cNvSpPr>
            <p:nvPr/>
          </p:nvSpPr>
          <p:spPr bwMode="auto">
            <a:xfrm flipV="1">
              <a:off x="691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3" name="Line 41"/>
            <p:cNvSpPr>
              <a:spLocks noChangeShapeType="1"/>
            </p:cNvSpPr>
            <p:nvPr/>
          </p:nvSpPr>
          <p:spPr bwMode="auto">
            <a:xfrm flipV="1">
              <a:off x="1142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4" name="Line 42"/>
            <p:cNvSpPr>
              <a:spLocks noChangeShapeType="1"/>
            </p:cNvSpPr>
            <p:nvPr/>
          </p:nvSpPr>
          <p:spPr bwMode="auto">
            <a:xfrm flipV="1">
              <a:off x="1593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5" name="Line 43"/>
            <p:cNvSpPr>
              <a:spLocks noChangeShapeType="1"/>
            </p:cNvSpPr>
            <p:nvPr/>
          </p:nvSpPr>
          <p:spPr bwMode="auto">
            <a:xfrm flipV="1">
              <a:off x="2043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6" name="Line 44"/>
            <p:cNvSpPr>
              <a:spLocks noChangeShapeType="1"/>
            </p:cNvSpPr>
            <p:nvPr/>
          </p:nvSpPr>
          <p:spPr bwMode="auto">
            <a:xfrm flipV="1">
              <a:off x="2493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7" name="Line 45"/>
            <p:cNvSpPr>
              <a:spLocks noChangeShapeType="1"/>
            </p:cNvSpPr>
            <p:nvPr/>
          </p:nvSpPr>
          <p:spPr bwMode="auto">
            <a:xfrm>
              <a:off x="241" y="1584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8" name="Line 46"/>
            <p:cNvSpPr>
              <a:spLocks noChangeShapeType="1"/>
            </p:cNvSpPr>
            <p:nvPr/>
          </p:nvSpPr>
          <p:spPr bwMode="auto">
            <a:xfrm>
              <a:off x="245" y="1584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9" name="Line 47"/>
            <p:cNvSpPr>
              <a:spLocks noChangeShapeType="1"/>
            </p:cNvSpPr>
            <p:nvPr/>
          </p:nvSpPr>
          <p:spPr bwMode="auto">
            <a:xfrm>
              <a:off x="245" y="1610"/>
              <a:ext cx="1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0" name="Line 48"/>
            <p:cNvSpPr>
              <a:spLocks noChangeShapeType="1"/>
            </p:cNvSpPr>
            <p:nvPr/>
          </p:nvSpPr>
          <p:spPr bwMode="auto">
            <a:xfrm>
              <a:off x="256" y="1610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1" name="Line 49"/>
            <p:cNvSpPr>
              <a:spLocks noChangeShapeType="1"/>
            </p:cNvSpPr>
            <p:nvPr/>
          </p:nvSpPr>
          <p:spPr bwMode="auto">
            <a:xfrm>
              <a:off x="260" y="1610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2" name="Line 50"/>
            <p:cNvSpPr>
              <a:spLocks noChangeShapeType="1"/>
            </p:cNvSpPr>
            <p:nvPr/>
          </p:nvSpPr>
          <p:spPr bwMode="auto">
            <a:xfrm>
              <a:off x="260" y="1642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3" name="Line 51"/>
            <p:cNvSpPr>
              <a:spLocks noChangeShapeType="1"/>
            </p:cNvSpPr>
            <p:nvPr/>
          </p:nvSpPr>
          <p:spPr bwMode="auto">
            <a:xfrm>
              <a:off x="264" y="1642"/>
              <a:ext cx="1" cy="5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4" name="Line 52"/>
            <p:cNvSpPr>
              <a:spLocks noChangeShapeType="1"/>
            </p:cNvSpPr>
            <p:nvPr/>
          </p:nvSpPr>
          <p:spPr bwMode="auto">
            <a:xfrm>
              <a:off x="264" y="1695"/>
              <a:ext cx="3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5" name="Line 53"/>
            <p:cNvSpPr>
              <a:spLocks noChangeShapeType="1"/>
            </p:cNvSpPr>
            <p:nvPr/>
          </p:nvSpPr>
          <p:spPr bwMode="auto">
            <a:xfrm>
              <a:off x="267" y="1695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6" name="Line 54"/>
            <p:cNvSpPr>
              <a:spLocks noChangeShapeType="1"/>
            </p:cNvSpPr>
            <p:nvPr/>
          </p:nvSpPr>
          <p:spPr bwMode="auto">
            <a:xfrm>
              <a:off x="267" y="1727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7" name="Line 55"/>
            <p:cNvSpPr>
              <a:spLocks noChangeShapeType="1"/>
            </p:cNvSpPr>
            <p:nvPr/>
          </p:nvSpPr>
          <p:spPr bwMode="auto">
            <a:xfrm>
              <a:off x="275" y="1727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8" name="Line 56"/>
            <p:cNvSpPr>
              <a:spLocks noChangeShapeType="1"/>
            </p:cNvSpPr>
            <p:nvPr/>
          </p:nvSpPr>
          <p:spPr bwMode="auto">
            <a:xfrm>
              <a:off x="275" y="1753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9" name="Line 57"/>
            <p:cNvSpPr>
              <a:spLocks noChangeShapeType="1"/>
            </p:cNvSpPr>
            <p:nvPr/>
          </p:nvSpPr>
          <p:spPr bwMode="auto">
            <a:xfrm>
              <a:off x="282" y="1753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0" name="Line 58"/>
            <p:cNvSpPr>
              <a:spLocks noChangeShapeType="1"/>
            </p:cNvSpPr>
            <p:nvPr/>
          </p:nvSpPr>
          <p:spPr bwMode="auto">
            <a:xfrm>
              <a:off x="282" y="1780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1" name="Line 59"/>
            <p:cNvSpPr>
              <a:spLocks noChangeShapeType="1"/>
            </p:cNvSpPr>
            <p:nvPr/>
          </p:nvSpPr>
          <p:spPr bwMode="auto">
            <a:xfrm>
              <a:off x="289" y="1780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2" name="Line 60"/>
            <p:cNvSpPr>
              <a:spLocks noChangeShapeType="1"/>
            </p:cNvSpPr>
            <p:nvPr/>
          </p:nvSpPr>
          <p:spPr bwMode="auto">
            <a:xfrm>
              <a:off x="293" y="1780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3" name="Line 61"/>
            <p:cNvSpPr>
              <a:spLocks noChangeShapeType="1"/>
            </p:cNvSpPr>
            <p:nvPr/>
          </p:nvSpPr>
          <p:spPr bwMode="auto">
            <a:xfrm>
              <a:off x="293" y="1812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4" name="Line 62"/>
            <p:cNvSpPr>
              <a:spLocks noChangeShapeType="1"/>
            </p:cNvSpPr>
            <p:nvPr/>
          </p:nvSpPr>
          <p:spPr bwMode="auto">
            <a:xfrm>
              <a:off x="301" y="1812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5" name="Line 63"/>
            <p:cNvSpPr>
              <a:spLocks noChangeShapeType="1"/>
            </p:cNvSpPr>
            <p:nvPr/>
          </p:nvSpPr>
          <p:spPr bwMode="auto">
            <a:xfrm>
              <a:off x="301" y="1838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6" name="Line 64"/>
            <p:cNvSpPr>
              <a:spLocks noChangeShapeType="1"/>
            </p:cNvSpPr>
            <p:nvPr/>
          </p:nvSpPr>
          <p:spPr bwMode="auto">
            <a:xfrm>
              <a:off x="308" y="1838"/>
              <a:ext cx="1" cy="85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7" name="Line 65"/>
            <p:cNvSpPr>
              <a:spLocks noChangeShapeType="1"/>
            </p:cNvSpPr>
            <p:nvPr/>
          </p:nvSpPr>
          <p:spPr bwMode="auto">
            <a:xfrm>
              <a:off x="308" y="1923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8" name="Line 66"/>
            <p:cNvSpPr>
              <a:spLocks noChangeShapeType="1"/>
            </p:cNvSpPr>
            <p:nvPr/>
          </p:nvSpPr>
          <p:spPr bwMode="auto">
            <a:xfrm>
              <a:off x="308" y="1923"/>
              <a:ext cx="1" cy="3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9" name="Line 67"/>
            <p:cNvSpPr>
              <a:spLocks noChangeShapeType="1"/>
            </p:cNvSpPr>
            <p:nvPr/>
          </p:nvSpPr>
          <p:spPr bwMode="auto">
            <a:xfrm>
              <a:off x="308" y="1956"/>
              <a:ext cx="12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0" name="Line 68"/>
            <p:cNvSpPr>
              <a:spLocks noChangeShapeType="1"/>
            </p:cNvSpPr>
            <p:nvPr/>
          </p:nvSpPr>
          <p:spPr bwMode="auto">
            <a:xfrm>
              <a:off x="320" y="1956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1" name="Line 69"/>
            <p:cNvSpPr>
              <a:spLocks noChangeShapeType="1"/>
            </p:cNvSpPr>
            <p:nvPr/>
          </p:nvSpPr>
          <p:spPr bwMode="auto">
            <a:xfrm>
              <a:off x="320" y="1982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2" name="Line 70"/>
            <p:cNvSpPr>
              <a:spLocks noChangeShapeType="1"/>
            </p:cNvSpPr>
            <p:nvPr/>
          </p:nvSpPr>
          <p:spPr bwMode="auto">
            <a:xfrm>
              <a:off x="327" y="1982"/>
              <a:ext cx="1" cy="5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3" name="Line 71"/>
            <p:cNvSpPr>
              <a:spLocks noChangeShapeType="1"/>
            </p:cNvSpPr>
            <p:nvPr/>
          </p:nvSpPr>
          <p:spPr bwMode="auto">
            <a:xfrm>
              <a:off x="327" y="2040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4" name="Line 72"/>
            <p:cNvSpPr>
              <a:spLocks noChangeShapeType="1"/>
            </p:cNvSpPr>
            <p:nvPr/>
          </p:nvSpPr>
          <p:spPr bwMode="auto">
            <a:xfrm>
              <a:off x="331" y="2040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5" name="Line 73"/>
            <p:cNvSpPr>
              <a:spLocks noChangeShapeType="1"/>
            </p:cNvSpPr>
            <p:nvPr/>
          </p:nvSpPr>
          <p:spPr bwMode="auto">
            <a:xfrm>
              <a:off x="331" y="2072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6" name="Line 74"/>
            <p:cNvSpPr>
              <a:spLocks noChangeShapeType="1"/>
            </p:cNvSpPr>
            <p:nvPr/>
          </p:nvSpPr>
          <p:spPr bwMode="auto">
            <a:xfrm>
              <a:off x="331" y="2072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7" name="Line 75"/>
            <p:cNvSpPr>
              <a:spLocks noChangeShapeType="1"/>
            </p:cNvSpPr>
            <p:nvPr/>
          </p:nvSpPr>
          <p:spPr bwMode="auto">
            <a:xfrm>
              <a:off x="331" y="2099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8" name="Line 76"/>
            <p:cNvSpPr>
              <a:spLocks noChangeShapeType="1"/>
            </p:cNvSpPr>
            <p:nvPr/>
          </p:nvSpPr>
          <p:spPr bwMode="auto">
            <a:xfrm>
              <a:off x="335" y="2099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9" name="Line 77"/>
            <p:cNvSpPr>
              <a:spLocks noChangeShapeType="1"/>
            </p:cNvSpPr>
            <p:nvPr/>
          </p:nvSpPr>
          <p:spPr bwMode="auto">
            <a:xfrm>
              <a:off x="335" y="2131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0" name="Line 78"/>
            <p:cNvSpPr>
              <a:spLocks noChangeShapeType="1"/>
            </p:cNvSpPr>
            <p:nvPr/>
          </p:nvSpPr>
          <p:spPr bwMode="auto">
            <a:xfrm>
              <a:off x="335" y="2131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1" name="Line 79"/>
            <p:cNvSpPr>
              <a:spLocks noChangeShapeType="1"/>
            </p:cNvSpPr>
            <p:nvPr/>
          </p:nvSpPr>
          <p:spPr bwMode="auto">
            <a:xfrm>
              <a:off x="335" y="2158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2" name="Line 80"/>
            <p:cNvSpPr>
              <a:spLocks noChangeShapeType="1"/>
            </p:cNvSpPr>
            <p:nvPr/>
          </p:nvSpPr>
          <p:spPr bwMode="auto">
            <a:xfrm>
              <a:off x="342" y="2158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3" name="Line 81"/>
            <p:cNvSpPr>
              <a:spLocks noChangeShapeType="1"/>
            </p:cNvSpPr>
            <p:nvPr/>
          </p:nvSpPr>
          <p:spPr bwMode="auto">
            <a:xfrm>
              <a:off x="342" y="2184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4" name="Line 82"/>
            <p:cNvSpPr>
              <a:spLocks noChangeShapeType="1"/>
            </p:cNvSpPr>
            <p:nvPr/>
          </p:nvSpPr>
          <p:spPr bwMode="auto">
            <a:xfrm>
              <a:off x="342" y="2184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5" name="Line 83"/>
            <p:cNvSpPr>
              <a:spLocks noChangeShapeType="1"/>
            </p:cNvSpPr>
            <p:nvPr/>
          </p:nvSpPr>
          <p:spPr bwMode="auto">
            <a:xfrm>
              <a:off x="346" y="2184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6" name="Line 84"/>
            <p:cNvSpPr>
              <a:spLocks noChangeShapeType="1"/>
            </p:cNvSpPr>
            <p:nvPr/>
          </p:nvSpPr>
          <p:spPr bwMode="auto">
            <a:xfrm>
              <a:off x="346" y="2215"/>
              <a:ext cx="3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7" name="Line 85"/>
            <p:cNvSpPr>
              <a:spLocks noChangeShapeType="1"/>
            </p:cNvSpPr>
            <p:nvPr/>
          </p:nvSpPr>
          <p:spPr bwMode="auto">
            <a:xfrm>
              <a:off x="349" y="2215"/>
              <a:ext cx="1" cy="3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8" name="Line 86"/>
            <p:cNvSpPr>
              <a:spLocks noChangeShapeType="1"/>
            </p:cNvSpPr>
            <p:nvPr/>
          </p:nvSpPr>
          <p:spPr bwMode="auto">
            <a:xfrm>
              <a:off x="349" y="2248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9" name="Line 87"/>
            <p:cNvSpPr>
              <a:spLocks noChangeShapeType="1"/>
            </p:cNvSpPr>
            <p:nvPr/>
          </p:nvSpPr>
          <p:spPr bwMode="auto">
            <a:xfrm>
              <a:off x="349" y="2248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0" name="Line 88"/>
            <p:cNvSpPr>
              <a:spLocks noChangeShapeType="1"/>
            </p:cNvSpPr>
            <p:nvPr/>
          </p:nvSpPr>
          <p:spPr bwMode="auto">
            <a:xfrm>
              <a:off x="349" y="2274"/>
              <a:ext cx="1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1" name="Line 89"/>
            <p:cNvSpPr>
              <a:spLocks noChangeShapeType="1"/>
            </p:cNvSpPr>
            <p:nvPr/>
          </p:nvSpPr>
          <p:spPr bwMode="auto">
            <a:xfrm>
              <a:off x="360" y="2274"/>
              <a:ext cx="1" cy="3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2" name="Line 90"/>
            <p:cNvSpPr>
              <a:spLocks noChangeShapeType="1"/>
            </p:cNvSpPr>
            <p:nvPr/>
          </p:nvSpPr>
          <p:spPr bwMode="auto">
            <a:xfrm>
              <a:off x="360" y="2307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3" name="Line 91"/>
            <p:cNvSpPr>
              <a:spLocks noChangeShapeType="1"/>
            </p:cNvSpPr>
            <p:nvPr/>
          </p:nvSpPr>
          <p:spPr bwMode="auto">
            <a:xfrm>
              <a:off x="364" y="2307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4" name="Line 92"/>
            <p:cNvSpPr>
              <a:spLocks noChangeShapeType="1"/>
            </p:cNvSpPr>
            <p:nvPr/>
          </p:nvSpPr>
          <p:spPr bwMode="auto">
            <a:xfrm>
              <a:off x="364" y="2333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5" name="Line 93"/>
            <p:cNvSpPr>
              <a:spLocks noChangeShapeType="1"/>
            </p:cNvSpPr>
            <p:nvPr/>
          </p:nvSpPr>
          <p:spPr bwMode="auto">
            <a:xfrm>
              <a:off x="368" y="2333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6" name="Line 94"/>
            <p:cNvSpPr>
              <a:spLocks noChangeShapeType="1"/>
            </p:cNvSpPr>
            <p:nvPr/>
          </p:nvSpPr>
          <p:spPr bwMode="auto">
            <a:xfrm>
              <a:off x="368" y="2364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7" name="Line 95"/>
            <p:cNvSpPr>
              <a:spLocks noChangeShapeType="1"/>
            </p:cNvSpPr>
            <p:nvPr/>
          </p:nvSpPr>
          <p:spPr bwMode="auto">
            <a:xfrm>
              <a:off x="372" y="2364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8" name="Line 96"/>
            <p:cNvSpPr>
              <a:spLocks noChangeShapeType="1"/>
            </p:cNvSpPr>
            <p:nvPr/>
          </p:nvSpPr>
          <p:spPr bwMode="auto">
            <a:xfrm>
              <a:off x="372" y="2391"/>
              <a:ext cx="1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9" name="Line 97"/>
            <p:cNvSpPr>
              <a:spLocks noChangeShapeType="1"/>
            </p:cNvSpPr>
            <p:nvPr/>
          </p:nvSpPr>
          <p:spPr bwMode="auto">
            <a:xfrm>
              <a:off x="383" y="2391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0" name="Line 98"/>
            <p:cNvSpPr>
              <a:spLocks noChangeShapeType="1"/>
            </p:cNvSpPr>
            <p:nvPr/>
          </p:nvSpPr>
          <p:spPr bwMode="auto">
            <a:xfrm>
              <a:off x="383" y="2423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1" name="Line 99"/>
            <p:cNvSpPr>
              <a:spLocks noChangeShapeType="1"/>
            </p:cNvSpPr>
            <p:nvPr/>
          </p:nvSpPr>
          <p:spPr bwMode="auto">
            <a:xfrm>
              <a:off x="390" y="2423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2" name="Line 100"/>
            <p:cNvSpPr>
              <a:spLocks noChangeShapeType="1"/>
            </p:cNvSpPr>
            <p:nvPr/>
          </p:nvSpPr>
          <p:spPr bwMode="auto">
            <a:xfrm>
              <a:off x="390" y="2455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3" name="Line 101"/>
            <p:cNvSpPr>
              <a:spLocks noChangeShapeType="1"/>
            </p:cNvSpPr>
            <p:nvPr/>
          </p:nvSpPr>
          <p:spPr bwMode="auto">
            <a:xfrm>
              <a:off x="398" y="2455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4" name="Line 102"/>
            <p:cNvSpPr>
              <a:spLocks noChangeShapeType="1"/>
            </p:cNvSpPr>
            <p:nvPr/>
          </p:nvSpPr>
          <p:spPr bwMode="auto">
            <a:xfrm>
              <a:off x="398" y="2482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5" name="Line 103"/>
            <p:cNvSpPr>
              <a:spLocks noChangeShapeType="1"/>
            </p:cNvSpPr>
            <p:nvPr/>
          </p:nvSpPr>
          <p:spPr bwMode="auto">
            <a:xfrm>
              <a:off x="405" y="2482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6" name="Line 104"/>
            <p:cNvSpPr>
              <a:spLocks noChangeShapeType="1"/>
            </p:cNvSpPr>
            <p:nvPr/>
          </p:nvSpPr>
          <p:spPr bwMode="auto">
            <a:xfrm>
              <a:off x="405" y="2514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7" name="Line 105"/>
            <p:cNvSpPr>
              <a:spLocks noChangeShapeType="1"/>
            </p:cNvSpPr>
            <p:nvPr/>
          </p:nvSpPr>
          <p:spPr bwMode="auto">
            <a:xfrm>
              <a:off x="405" y="2514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8" name="Line 106"/>
            <p:cNvSpPr>
              <a:spLocks noChangeShapeType="1"/>
            </p:cNvSpPr>
            <p:nvPr/>
          </p:nvSpPr>
          <p:spPr bwMode="auto">
            <a:xfrm>
              <a:off x="405" y="2540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9" name="Line 107"/>
            <p:cNvSpPr>
              <a:spLocks noChangeShapeType="1"/>
            </p:cNvSpPr>
            <p:nvPr/>
          </p:nvSpPr>
          <p:spPr bwMode="auto">
            <a:xfrm>
              <a:off x="412" y="2540"/>
              <a:ext cx="1" cy="64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0" name="Line 108"/>
            <p:cNvSpPr>
              <a:spLocks noChangeShapeType="1"/>
            </p:cNvSpPr>
            <p:nvPr/>
          </p:nvSpPr>
          <p:spPr bwMode="auto">
            <a:xfrm>
              <a:off x="412" y="2604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1" name="Line 109"/>
            <p:cNvSpPr>
              <a:spLocks noChangeShapeType="1"/>
            </p:cNvSpPr>
            <p:nvPr/>
          </p:nvSpPr>
          <p:spPr bwMode="auto">
            <a:xfrm>
              <a:off x="412" y="2604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2" name="Line 110"/>
            <p:cNvSpPr>
              <a:spLocks noChangeShapeType="1"/>
            </p:cNvSpPr>
            <p:nvPr/>
          </p:nvSpPr>
          <p:spPr bwMode="auto">
            <a:xfrm>
              <a:off x="412" y="2630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3" name="Line 111"/>
            <p:cNvSpPr>
              <a:spLocks noChangeShapeType="1"/>
            </p:cNvSpPr>
            <p:nvPr/>
          </p:nvSpPr>
          <p:spPr bwMode="auto">
            <a:xfrm>
              <a:off x="420" y="2630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4" name="Line 112"/>
            <p:cNvSpPr>
              <a:spLocks noChangeShapeType="1"/>
            </p:cNvSpPr>
            <p:nvPr/>
          </p:nvSpPr>
          <p:spPr bwMode="auto">
            <a:xfrm>
              <a:off x="420" y="2662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5" name="Line 113"/>
            <p:cNvSpPr>
              <a:spLocks noChangeShapeType="1"/>
            </p:cNvSpPr>
            <p:nvPr/>
          </p:nvSpPr>
          <p:spPr bwMode="auto">
            <a:xfrm>
              <a:off x="424" y="2662"/>
              <a:ext cx="1" cy="8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6" name="Line 114"/>
            <p:cNvSpPr>
              <a:spLocks noChangeShapeType="1"/>
            </p:cNvSpPr>
            <p:nvPr/>
          </p:nvSpPr>
          <p:spPr bwMode="auto">
            <a:xfrm>
              <a:off x="424" y="2748"/>
              <a:ext cx="3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7" name="Line 115"/>
            <p:cNvSpPr>
              <a:spLocks noChangeShapeType="1"/>
            </p:cNvSpPr>
            <p:nvPr/>
          </p:nvSpPr>
          <p:spPr bwMode="auto">
            <a:xfrm>
              <a:off x="427" y="2748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8" name="Line 116"/>
            <p:cNvSpPr>
              <a:spLocks noChangeShapeType="1"/>
            </p:cNvSpPr>
            <p:nvPr/>
          </p:nvSpPr>
          <p:spPr bwMode="auto">
            <a:xfrm>
              <a:off x="427" y="2779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9" name="Line 117"/>
            <p:cNvSpPr>
              <a:spLocks noChangeShapeType="1"/>
            </p:cNvSpPr>
            <p:nvPr/>
          </p:nvSpPr>
          <p:spPr bwMode="auto">
            <a:xfrm>
              <a:off x="431" y="2779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0" name="Line 118"/>
            <p:cNvSpPr>
              <a:spLocks noChangeShapeType="1"/>
            </p:cNvSpPr>
            <p:nvPr/>
          </p:nvSpPr>
          <p:spPr bwMode="auto">
            <a:xfrm>
              <a:off x="431" y="2811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1" name="Line 119"/>
            <p:cNvSpPr>
              <a:spLocks noChangeShapeType="1"/>
            </p:cNvSpPr>
            <p:nvPr/>
          </p:nvSpPr>
          <p:spPr bwMode="auto">
            <a:xfrm>
              <a:off x="439" y="2811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2" name="Line 120"/>
            <p:cNvSpPr>
              <a:spLocks noChangeShapeType="1"/>
            </p:cNvSpPr>
            <p:nvPr/>
          </p:nvSpPr>
          <p:spPr bwMode="auto">
            <a:xfrm>
              <a:off x="439" y="2843"/>
              <a:ext cx="1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3" name="Line 121"/>
            <p:cNvSpPr>
              <a:spLocks noChangeShapeType="1"/>
            </p:cNvSpPr>
            <p:nvPr/>
          </p:nvSpPr>
          <p:spPr bwMode="auto">
            <a:xfrm>
              <a:off x="457" y="2843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4" name="Line 122"/>
            <p:cNvSpPr>
              <a:spLocks noChangeShapeType="1"/>
            </p:cNvSpPr>
            <p:nvPr/>
          </p:nvSpPr>
          <p:spPr bwMode="auto">
            <a:xfrm>
              <a:off x="457" y="2875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5" name="Line 123"/>
            <p:cNvSpPr>
              <a:spLocks noChangeShapeType="1"/>
            </p:cNvSpPr>
            <p:nvPr/>
          </p:nvSpPr>
          <p:spPr bwMode="auto">
            <a:xfrm>
              <a:off x="461" y="2875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6" name="Line 124"/>
            <p:cNvSpPr>
              <a:spLocks noChangeShapeType="1"/>
            </p:cNvSpPr>
            <p:nvPr/>
          </p:nvSpPr>
          <p:spPr bwMode="auto">
            <a:xfrm>
              <a:off x="461" y="2907"/>
              <a:ext cx="1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7" name="Line 125"/>
            <p:cNvSpPr>
              <a:spLocks noChangeShapeType="1"/>
            </p:cNvSpPr>
            <p:nvPr/>
          </p:nvSpPr>
          <p:spPr bwMode="auto">
            <a:xfrm>
              <a:off x="472" y="2907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8" name="Line 126"/>
            <p:cNvSpPr>
              <a:spLocks noChangeShapeType="1"/>
            </p:cNvSpPr>
            <p:nvPr/>
          </p:nvSpPr>
          <p:spPr bwMode="auto">
            <a:xfrm>
              <a:off x="472" y="2938"/>
              <a:ext cx="22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9" name="Line 127"/>
            <p:cNvSpPr>
              <a:spLocks noChangeShapeType="1"/>
            </p:cNvSpPr>
            <p:nvPr/>
          </p:nvSpPr>
          <p:spPr bwMode="auto">
            <a:xfrm>
              <a:off x="494" y="2938"/>
              <a:ext cx="1" cy="3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0" name="Line 128"/>
            <p:cNvSpPr>
              <a:spLocks noChangeShapeType="1"/>
            </p:cNvSpPr>
            <p:nvPr/>
          </p:nvSpPr>
          <p:spPr bwMode="auto">
            <a:xfrm>
              <a:off x="494" y="2971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1" name="Line 129"/>
            <p:cNvSpPr>
              <a:spLocks noChangeShapeType="1"/>
            </p:cNvSpPr>
            <p:nvPr/>
          </p:nvSpPr>
          <p:spPr bwMode="auto">
            <a:xfrm>
              <a:off x="502" y="2971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2" name="Line 130"/>
            <p:cNvSpPr>
              <a:spLocks noChangeShapeType="1"/>
            </p:cNvSpPr>
            <p:nvPr/>
          </p:nvSpPr>
          <p:spPr bwMode="auto">
            <a:xfrm>
              <a:off x="502" y="2997"/>
              <a:ext cx="26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3" name="Line 131"/>
            <p:cNvSpPr>
              <a:spLocks noChangeShapeType="1"/>
            </p:cNvSpPr>
            <p:nvPr/>
          </p:nvSpPr>
          <p:spPr bwMode="auto">
            <a:xfrm>
              <a:off x="528" y="2997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4" name="Line 132"/>
            <p:cNvSpPr>
              <a:spLocks noChangeShapeType="1"/>
            </p:cNvSpPr>
            <p:nvPr/>
          </p:nvSpPr>
          <p:spPr bwMode="auto">
            <a:xfrm>
              <a:off x="528" y="3029"/>
              <a:ext cx="22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5" name="Line 133"/>
            <p:cNvSpPr>
              <a:spLocks noChangeShapeType="1"/>
            </p:cNvSpPr>
            <p:nvPr/>
          </p:nvSpPr>
          <p:spPr bwMode="auto">
            <a:xfrm>
              <a:off x="550" y="3029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6" name="Line 134"/>
            <p:cNvSpPr>
              <a:spLocks noChangeShapeType="1"/>
            </p:cNvSpPr>
            <p:nvPr/>
          </p:nvSpPr>
          <p:spPr bwMode="auto">
            <a:xfrm>
              <a:off x="550" y="3061"/>
              <a:ext cx="3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7" name="Line 135"/>
            <p:cNvSpPr>
              <a:spLocks noChangeShapeType="1"/>
            </p:cNvSpPr>
            <p:nvPr/>
          </p:nvSpPr>
          <p:spPr bwMode="auto">
            <a:xfrm>
              <a:off x="584" y="3061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8" name="Line 136"/>
            <p:cNvSpPr>
              <a:spLocks noChangeShapeType="1"/>
            </p:cNvSpPr>
            <p:nvPr/>
          </p:nvSpPr>
          <p:spPr bwMode="auto">
            <a:xfrm>
              <a:off x="584" y="3093"/>
              <a:ext cx="3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9" name="Line 137"/>
            <p:cNvSpPr>
              <a:spLocks noChangeShapeType="1"/>
            </p:cNvSpPr>
            <p:nvPr/>
          </p:nvSpPr>
          <p:spPr bwMode="auto">
            <a:xfrm>
              <a:off x="621" y="3093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0" name="Line 138"/>
            <p:cNvSpPr>
              <a:spLocks noChangeShapeType="1"/>
            </p:cNvSpPr>
            <p:nvPr/>
          </p:nvSpPr>
          <p:spPr bwMode="auto">
            <a:xfrm>
              <a:off x="621" y="3125"/>
              <a:ext cx="52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1" name="Line 139"/>
            <p:cNvSpPr>
              <a:spLocks noChangeShapeType="1"/>
            </p:cNvSpPr>
            <p:nvPr/>
          </p:nvSpPr>
          <p:spPr bwMode="auto">
            <a:xfrm>
              <a:off x="673" y="3125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2" name="Line 140"/>
            <p:cNvSpPr>
              <a:spLocks noChangeShapeType="1"/>
            </p:cNvSpPr>
            <p:nvPr/>
          </p:nvSpPr>
          <p:spPr bwMode="auto">
            <a:xfrm>
              <a:off x="673" y="3156"/>
              <a:ext cx="1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3" name="Line 141"/>
            <p:cNvSpPr>
              <a:spLocks noChangeShapeType="1"/>
            </p:cNvSpPr>
            <p:nvPr/>
          </p:nvSpPr>
          <p:spPr bwMode="auto">
            <a:xfrm>
              <a:off x="684" y="3156"/>
              <a:ext cx="1" cy="3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4" name="Line 142"/>
            <p:cNvSpPr>
              <a:spLocks noChangeShapeType="1"/>
            </p:cNvSpPr>
            <p:nvPr/>
          </p:nvSpPr>
          <p:spPr bwMode="auto">
            <a:xfrm>
              <a:off x="684" y="3189"/>
              <a:ext cx="19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5" name="Line 143"/>
            <p:cNvSpPr>
              <a:spLocks noChangeShapeType="1"/>
            </p:cNvSpPr>
            <p:nvPr/>
          </p:nvSpPr>
          <p:spPr bwMode="auto">
            <a:xfrm>
              <a:off x="703" y="3189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6" name="Line 144"/>
            <p:cNvSpPr>
              <a:spLocks noChangeShapeType="1"/>
            </p:cNvSpPr>
            <p:nvPr/>
          </p:nvSpPr>
          <p:spPr bwMode="auto">
            <a:xfrm>
              <a:off x="703" y="3220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7" name="Line 145"/>
            <p:cNvSpPr>
              <a:spLocks noChangeShapeType="1"/>
            </p:cNvSpPr>
            <p:nvPr/>
          </p:nvSpPr>
          <p:spPr bwMode="auto">
            <a:xfrm>
              <a:off x="703" y="3220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8" name="Line 146"/>
            <p:cNvSpPr>
              <a:spLocks noChangeShapeType="1"/>
            </p:cNvSpPr>
            <p:nvPr/>
          </p:nvSpPr>
          <p:spPr bwMode="auto">
            <a:xfrm>
              <a:off x="703" y="3247"/>
              <a:ext cx="592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9" name="Line 147"/>
            <p:cNvSpPr>
              <a:spLocks noChangeShapeType="1"/>
            </p:cNvSpPr>
            <p:nvPr/>
          </p:nvSpPr>
          <p:spPr bwMode="auto">
            <a:xfrm>
              <a:off x="1295" y="3247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0" name="Line 148"/>
            <p:cNvSpPr>
              <a:spLocks noChangeShapeType="1"/>
            </p:cNvSpPr>
            <p:nvPr/>
          </p:nvSpPr>
          <p:spPr bwMode="auto">
            <a:xfrm>
              <a:off x="1295" y="3279"/>
              <a:ext cx="23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1" name="Line 149"/>
            <p:cNvSpPr>
              <a:spLocks noChangeShapeType="1"/>
            </p:cNvSpPr>
            <p:nvPr/>
          </p:nvSpPr>
          <p:spPr bwMode="auto">
            <a:xfrm>
              <a:off x="1533" y="3279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2" name="Line 150"/>
            <p:cNvSpPr>
              <a:spLocks noChangeShapeType="1"/>
            </p:cNvSpPr>
            <p:nvPr/>
          </p:nvSpPr>
          <p:spPr bwMode="auto">
            <a:xfrm>
              <a:off x="1533" y="3311"/>
              <a:ext cx="633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3" name="Line 151"/>
            <p:cNvSpPr>
              <a:spLocks noChangeShapeType="1"/>
            </p:cNvSpPr>
            <p:nvPr/>
          </p:nvSpPr>
          <p:spPr bwMode="auto">
            <a:xfrm>
              <a:off x="241" y="1584"/>
              <a:ext cx="4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4" name="Line 152"/>
            <p:cNvSpPr>
              <a:spLocks noChangeShapeType="1"/>
            </p:cNvSpPr>
            <p:nvPr/>
          </p:nvSpPr>
          <p:spPr bwMode="auto">
            <a:xfrm>
              <a:off x="245" y="1584"/>
              <a:ext cx="7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5" name="Line 153"/>
            <p:cNvSpPr>
              <a:spLocks noChangeShapeType="1"/>
            </p:cNvSpPr>
            <p:nvPr/>
          </p:nvSpPr>
          <p:spPr bwMode="auto">
            <a:xfrm>
              <a:off x="252" y="1584"/>
              <a:ext cx="1" cy="52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6" name="Line 154"/>
            <p:cNvSpPr>
              <a:spLocks noChangeShapeType="1"/>
            </p:cNvSpPr>
            <p:nvPr/>
          </p:nvSpPr>
          <p:spPr bwMode="auto">
            <a:xfrm>
              <a:off x="252" y="1636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7" name="Line 155"/>
            <p:cNvSpPr>
              <a:spLocks noChangeShapeType="1"/>
            </p:cNvSpPr>
            <p:nvPr/>
          </p:nvSpPr>
          <p:spPr bwMode="auto">
            <a:xfrm>
              <a:off x="252" y="1636"/>
              <a:ext cx="1" cy="33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8" name="Line 156"/>
            <p:cNvSpPr>
              <a:spLocks noChangeShapeType="1"/>
            </p:cNvSpPr>
            <p:nvPr/>
          </p:nvSpPr>
          <p:spPr bwMode="auto">
            <a:xfrm>
              <a:off x="252" y="1669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9" name="Line 157"/>
            <p:cNvSpPr>
              <a:spLocks noChangeShapeType="1"/>
            </p:cNvSpPr>
            <p:nvPr/>
          </p:nvSpPr>
          <p:spPr bwMode="auto">
            <a:xfrm>
              <a:off x="256" y="1669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0" name="Line 158"/>
            <p:cNvSpPr>
              <a:spLocks noChangeShapeType="1"/>
            </p:cNvSpPr>
            <p:nvPr/>
          </p:nvSpPr>
          <p:spPr bwMode="auto">
            <a:xfrm>
              <a:off x="256" y="1695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1" name="Line 159"/>
            <p:cNvSpPr>
              <a:spLocks noChangeShapeType="1"/>
            </p:cNvSpPr>
            <p:nvPr/>
          </p:nvSpPr>
          <p:spPr bwMode="auto">
            <a:xfrm>
              <a:off x="260" y="1695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2" name="Line 160"/>
            <p:cNvSpPr>
              <a:spLocks noChangeShapeType="1"/>
            </p:cNvSpPr>
            <p:nvPr/>
          </p:nvSpPr>
          <p:spPr bwMode="auto">
            <a:xfrm>
              <a:off x="264" y="1695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3" name="Line 161"/>
            <p:cNvSpPr>
              <a:spLocks noChangeShapeType="1"/>
            </p:cNvSpPr>
            <p:nvPr/>
          </p:nvSpPr>
          <p:spPr bwMode="auto">
            <a:xfrm>
              <a:off x="264" y="1722"/>
              <a:ext cx="7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4" name="Line 162"/>
            <p:cNvSpPr>
              <a:spLocks noChangeShapeType="1"/>
            </p:cNvSpPr>
            <p:nvPr/>
          </p:nvSpPr>
          <p:spPr bwMode="auto">
            <a:xfrm>
              <a:off x="271" y="1722"/>
              <a:ext cx="1" cy="5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5" name="Line 163"/>
            <p:cNvSpPr>
              <a:spLocks noChangeShapeType="1"/>
            </p:cNvSpPr>
            <p:nvPr/>
          </p:nvSpPr>
          <p:spPr bwMode="auto">
            <a:xfrm>
              <a:off x="271" y="1774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6" name="Line 164"/>
            <p:cNvSpPr>
              <a:spLocks noChangeShapeType="1"/>
            </p:cNvSpPr>
            <p:nvPr/>
          </p:nvSpPr>
          <p:spPr bwMode="auto">
            <a:xfrm>
              <a:off x="275" y="1774"/>
              <a:ext cx="1" cy="33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7" name="Line 165"/>
            <p:cNvSpPr>
              <a:spLocks noChangeShapeType="1"/>
            </p:cNvSpPr>
            <p:nvPr/>
          </p:nvSpPr>
          <p:spPr bwMode="auto">
            <a:xfrm>
              <a:off x="275" y="1807"/>
              <a:ext cx="18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8" name="Line 166"/>
            <p:cNvSpPr>
              <a:spLocks noChangeShapeType="1"/>
            </p:cNvSpPr>
            <p:nvPr/>
          </p:nvSpPr>
          <p:spPr bwMode="auto">
            <a:xfrm>
              <a:off x="293" y="1807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9" name="Line 167"/>
            <p:cNvSpPr>
              <a:spLocks noChangeShapeType="1"/>
            </p:cNvSpPr>
            <p:nvPr/>
          </p:nvSpPr>
          <p:spPr bwMode="auto">
            <a:xfrm>
              <a:off x="293" y="1833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0" name="Line 168"/>
            <p:cNvSpPr>
              <a:spLocks noChangeShapeType="1"/>
            </p:cNvSpPr>
            <p:nvPr/>
          </p:nvSpPr>
          <p:spPr bwMode="auto">
            <a:xfrm>
              <a:off x="293" y="1833"/>
              <a:ext cx="1" cy="59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1" name="Line 169"/>
            <p:cNvSpPr>
              <a:spLocks noChangeShapeType="1"/>
            </p:cNvSpPr>
            <p:nvPr/>
          </p:nvSpPr>
          <p:spPr bwMode="auto">
            <a:xfrm>
              <a:off x="293" y="1892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2" name="Line 170"/>
            <p:cNvSpPr>
              <a:spLocks noChangeShapeType="1"/>
            </p:cNvSpPr>
            <p:nvPr/>
          </p:nvSpPr>
          <p:spPr bwMode="auto">
            <a:xfrm>
              <a:off x="293" y="1892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3" name="Line 171"/>
            <p:cNvSpPr>
              <a:spLocks noChangeShapeType="1"/>
            </p:cNvSpPr>
            <p:nvPr/>
          </p:nvSpPr>
          <p:spPr bwMode="auto">
            <a:xfrm>
              <a:off x="293" y="1918"/>
              <a:ext cx="8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4" name="Line 172"/>
            <p:cNvSpPr>
              <a:spLocks noChangeShapeType="1"/>
            </p:cNvSpPr>
            <p:nvPr/>
          </p:nvSpPr>
          <p:spPr bwMode="auto">
            <a:xfrm>
              <a:off x="301" y="1918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5" name="Line 173"/>
            <p:cNvSpPr>
              <a:spLocks noChangeShapeType="1"/>
            </p:cNvSpPr>
            <p:nvPr/>
          </p:nvSpPr>
          <p:spPr bwMode="auto">
            <a:xfrm>
              <a:off x="301" y="1945"/>
              <a:ext cx="3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6" name="Line 174"/>
            <p:cNvSpPr>
              <a:spLocks noChangeShapeType="1"/>
            </p:cNvSpPr>
            <p:nvPr/>
          </p:nvSpPr>
          <p:spPr bwMode="auto">
            <a:xfrm>
              <a:off x="304" y="1945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7" name="Line 175"/>
            <p:cNvSpPr>
              <a:spLocks noChangeShapeType="1"/>
            </p:cNvSpPr>
            <p:nvPr/>
          </p:nvSpPr>
          <p:spPr bwMode="auto">
            <a:xfrm>
              <a:off x="304" y="1971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8" name="Line 176"/>
            <p:cNvSpPr>
              <a:spLocks noChangeShapeType="1"/>
            </p:cNvSpPr>
            <p:nvPr/>
          </p:nvSpPr>
          <p:spPr bwMode="auto">
            <a:xfrm>
              <a:off x="308" y="1971"/>
              <a:ext cx="1" cy="3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9" name="Line 177"/>
            <p:cNvSpPr>
              <a:spLocks noChangeShapeType="1"/>
            </p:cNvSpPr>
            <p:nvPr/>
          </p:nvSpPr>
          <p:spPr bwMode="auto">
            <a:xfrm>
              <a:off x="308" y="2003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0" name="Line 178"/>
            <p:cNvSpPr>
              <a:spLocks noChangeShapeType="1"/>
            </p:cNvSpPr>
            <p:nvPr/>
          </p:nvSpPr>
          <p:spPr bwMode="auto">
            <a:xfrm>
              <a:off x="308" y="2003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1" name="Line 179"/>
            <p:cNvSpPr>
              <a:spLocks noChangeShapeType="1"/>
            </p:cNvSpPr>
            <p:nvPr/>
          </p:nvSpPr>
          <p:spPr bwMode="auto">
            <a:xfrm>
              <a:off x="308" y="2030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2" name="Line 180"/>
            <p:cNvSpPr>
              <a:spLocks noChangeShapeType="1"/>
            </p:cNvSpPr>
            <p:nvPr/>
          </p:nvSpPr>
          <p:spPr bwMode="auto">
            <a:xfrm>
              <a:off x="308" y="2030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3" name="Line 181"/>
            <p:cNvSpPr>
              <a:spLocks noChangeShapeType="1"/>
            </p:cNvSpPr>
            <p:nvPr/>
          </p:nvSpPr>
          <p:spPr bwMode="auto">
            <a:xfrm>
              <a:off x="308" y="2056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4" name="Line 182"/>
            <p:cNvSpPr>
              <a:spLocks noChangeShapeType="1"/>
            </p:cNvSpPr>
            <p:nvPr/>
          </p:nvSpPr>
          <p:spPr bwMode="auto">
            <a:xfrm>
              <a:off x="312" y="2056"/>
              <a:ext cx="1" cy="59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5" name="Line 183"/>
            <p:cNvSpPr>
              <a:spLocks noChangeShapeType="1"/>
            </p:cNvSpPr>
            <p:nvPr/>
          </p:nvSpPr>
          <p:spPr bwMode="auto">
            <a:xfrm>
              <a:off x="312" y="2115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6" name="Line 184"/>
            <p:cNvSpPr>
              <a:spLocks noChangeShapeType="1"/>
            </p:cNvSpPr>
            <p:nvPr/>
          </p:nvSpPr>
          <p:spPr bwMode="auto">
            <a:xfrm>
              <a:off x="312" y="2115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7" name="Line 185"/>
            <p:cNvSpPr>
              <a:spLocks noChangeShapeType="1"/>
            </p:cNvSpPr>
            <p:nvPr/>
          </p:nvSpPr>
          <p:spPr bwMode="auto">
            <a:xfrm>
              <a:off x="312" y="2141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8" name="Line 186"/>
            <p:cNvSpPr>
              <a:spLocks noChangeShapeType="1"/>
            </p:cNvSpPr>
            <p:nvPr/>
          </p:nvSpPr>
          <p:spPr bwMode="auto">
            <a:xfrm>
              <a:off x="316" y="2141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9" name="Line 187"/>
            <p:cNvSpPr>
              <a:spLocks noChangeShapeType="1"/>
            </p:cNvSpPr>
            <p:nvPr/>
          </p:nvSpPr>
          <p:spPr bwMode="auto">
            <a:xfrm>
              <a:off x="316" y="2168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0" name="Line 188"/>
            <p:cNvSpPr>
              <a:spLocks noChangeShapeType="1"/>
            </p:cNvSpPr>
            <p:nvPr/>
          </p:nvSpPr>
          <p:spPr bwMode="auto">
            <a:xfrm>
              <a:off x="316" y="2168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1" name="Line 189"/>
            <p:cNvSpPr>
              <a:spLocks noChangeShapeType="1"/>
            </p:cNvSpPr>
            <p:nvPr/>
          </p:nvSpPr>
          <p:spPr bwMode="auto">
            <a:xfrm>
              <a:off x="316" y="2194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2" name="Line 190"/>
            <p:cNvSpPr>
              <a:spLocks noChangeShapeType="1"/>
            </p:cNvSpPr>
            <p:nvPr/>
          </p:nvSpPr>
          <p:spPr bwMode="auto">
            <a:xfrm>
              <a:off x="316" y="2194"/>
              <a:ext cx="1" cy="3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3" name="Line 191"/>
            <p:cNvSpPr>
              <a:spLocks noChangeShapeType="1"/>
            </p:cNvSpPr>
            <p:nvPr/>
          </p:nvSpPr>
          <p:spPr bwMode="auto">
            <a:xfrm>
              <a:off x="316" y="2226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4" name="Line 192"/>
            <p:cNvSpPr>
              <a:spLocks noChangeShapeType="1"/>
            </p:cNvSpPr>
            <p:nvPr/>
          </p:nvSpPr>
          <p:spPr bwMode="auto">
            <a:xfrm>
              <a:off x="316" y="2226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5" name="Line 193"/>
            <p:cNvSpPr>
              <a:spLocks noChangeShapeType="1"/>
            </p:cNvSpPr>
            <p:nvPr/>
          </p:nvSpPr>
          <p:spPr bwMode="auto">
            <a:xfrm>
              <a:off x="316" y="2253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6" name="Line 194"/>
            <p:cNvSpPr>
              <a:spLocks noChangeShapeType="1"/>
            </p:cNvSpPr>
            <p:nvPr/>
          </p:nvSpPr>
          <p:spPr bwMode="auto">
            <a:xfrm>
              <a:off x="320" y="2253"/>
              <a:ext cx="1" cy="11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7" name="Line 195"/>
            <p:cNvSpPr>
              <a:spLocks noChangeShapeType="1"/>
            </p:cNvSpPr>
            <p:nvPr/>
          </p:nvSpPr>
          <p:spPr bwMode="auto">
            <a:xfrm>
              <a:off x="320" y="2364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8" name="Line 196"/>
            <p:cNvSpPr>
              <a:spLocks noChangeShapeType="1"/>
            </p:cNvSpPr>
            <p:nvPr/>
          </p:nvSpPr>
          <p:spPr bwMode="auto">
            <a:xfrm>
              <a:off x="320" y="2364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9" name="Line 197"/>
            <p:cNvSpPr>
              <a:spLocks noChangeShapeType="1"/>
            </p:cNvSpPr>
            <p:nvPr/>
          </p:nvSpPr>
          <p:spPr bwMode="auto">
            <a:xfrm>
              <a:off x="320" y="2391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0" name="Line 198"/>
            <p:cNvSpPr>
              <a:spLocks noChangeShapeType="1"/>
            </p:cNvSpPr>
            <p:nvPr/>
          </p:nvSpPr>
          <p:spPr bwMode="auto">
            <a:xfrm>
              <a:off x="320" y="2391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1" name="Line 199"/>
            <p:cNvSpPr>
              <a:spLocks noChangeShapeType="1"/>
            </p:cNvSpPr>
            <p:nvPr/>
          </p:nvSpPr>
          <p:spPr bwMode="auto">
            <a:xfrm>
              <a:off x="320" y="2418"/>
              <a:ext cx="3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2" name="Line 200"/>
            <p:cNvSpPr>
              <a:spLocks noChangeShapeType="1"/>
            </p:cNvSpPr>
            <p:nvPr/>
          </p:nvSpPr>
          <p:spPr bwMode="auto">
            <a:xfrm>
              <a:off x="323" y="2418"/>
              <a:ext cx="1" cy="84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3" name="Line 201"/>
            <p:cNvSpPr>
              <a:spLocks noChangeShapeType="1"/>
            </p:cNvSpPr>
            <p:nvPr/>
          </p:nvSpPr>
          <p:spPr bwMode="auto">
            <a:xfrm>
              <a:off x="323" y="2502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4" name="Line 202"/>
            <p:cNvSpPr>
              <a:spLocks noChangeShapeType="1"/>
            </p:cNvSpPr>
            <p:nvPr/>
          </p:nvSpPr>
          <p:spPr bwMode="auto">
            <a:xfrm>
              <a:off x="323" y="2502"/>
              <a:ext cx="1" cy="28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5" name="Line 203"/>
            <p:cNvSpPr>
              <a:spLocks noChangeShapeType="1"/>
            </p:cNvSpPr>
            <p:nvPr/>
          </p:nvSpPr>
          <p:spPr bwMode="auto">
            <a:xfrm>
              <a:off x="323" y="2530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6" name="Line 204"/>
            <p:cNvSpPr>
              <a:spLocks noChangeShapeType="1"/>
            </p:cNvSpPr>
            <p:nvPr/>
          </p:nvSpPr>
          <p:spPr bwMode="auto">
            <a:xfrm>
              <a:off x="327" y="2530"/>
              <a:ext cx="1" cy="3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7" name="Line 205"/>
            <p:cNvSpPr>
              <a:spLocks noChangeShapeType="1"/>
            </p:cNvSpPr>
            <p:nvPr/>
          </p:nvSpPr>
          <p:spPr bwMode="auto">
            <a:xfrm>
              <a:off x="327" y="2561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8" name="Line 206"/>
            <p:cNvSpPr>
              <a:spLocks noChangeShapeType="1"/>
            </p:cNvSpPr>
            <p:nvPr/>
          </p:nvSpPr>
          <p:spPr bwMode="auto">
            <a:xfrm>
              <a:off x="331" y="2561"/>
              <a:ext cx="1" cy="54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9" name="Line 207"/>
            <p:cNvSpPr>
              <a:spLocks noChangeShapeType="1"/>
            </p:cNvSpPr>
            <p:nvPr/>
          </p:nvSpPr>
          <p:spPr bwMode="auto">
            <a:xfrm>
              <a:off x="331" y="2615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0" name="Line 208"/>
            <p:cNvSpPr>
              <a:spLocks noChangeShapeType="1"/>
            </p:cNvSpPr>
            <p:nvPr/>
          </p:nvSpPr>
          <p:spPr bwMode="auto">
            <a:xfrm>
              <a:off x="335" y="2615"/>
              <a:ext cx="1" cy="3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1" name="Line 209"/>
            <p:cNvSpPr>
              <a:spLocks noChangeShapeType="1"/>
            </p:cNvSpPr>
            <p:nvPr/>
          </p:nvSpPr>
          <p:spPr bwMode="auto">
            <a:xfrm>
              <a:off x="335" y="2646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2" name="Line 210"/>
            <p:cNvSpPr>
              <a:spLocks noChangeShapeType="1"/>
            </p:cNvSpPr>
            <p:nvPr/>
          </p:nvSpPr>
          <p:spPr bwMode="auto">
            <a:xfrm>
              <a:off x="335" y="2646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3" name="Line 211"/>
            <p:cNvSpPr>
              <a:spLocks noChangeShapeType="1"/>
            </p:cNvSpPr>
            <p:nvPr/>
          </p:nvSpPr>
          <p:spPr bwMode="auto">
            <a:xfrm>
              <a:off x="335" y="2673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4" name="Line 212"/>
            <p:cNvSpPr>
              <a:spLocks noChangeShapeType="1"/>
            </p:cNvSpPr>
            <p:nvPr/>
          </p:nvSpPr>
          <p:spPr bwMode="auto">
            <a:xfrm>
              <a:off x="335" y="2673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5" name="Line 213"/>
            <p:cNvSpPr>
              <a:spLocks noChangeShapeType="1"/>
            </p:cNvSpPr>
            <p:nvPr/>
          </p:nvSpPr>
          <p:spPr bwMode="auto">
            <a:xfrm>
              <a:off x="335" y="2699"/>
              <a:ext cx="7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6" name="Line 214"/>
            <p:cNvSpPr>
              <a:spLocks noChangeShapeType="1"/>
            </p:cNvSpPr>
            <p:nvPr/>
          </p:nvSpPr>
          <p:spPr bwMode="auto">
            <a:xfrm>
              <a:off x="342" y="2699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7" name="Line 215"/>
            <p:cNvSpPr>
              <a:spLocks noChangeShapeType="1"/>
            </p:cNvSpPr>
            <p:nvPr/>
          </p:nvSpPr>
          <p:spPr bwMode="auto">
            <a:xfrm>
              <a:off x="342" y="2726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8" name="Line 216"/>
            <p:cNvSpPr>
              <a:spLocks noChangeShapeType="1"/>
            </p:cNvSpPr>
            <p:nvPr/>
          </p:nvSpPr>
          <p:spPr bwMode="auto">
            <a:xfrm>
              <a:off x="346" y="2726"/>
              <a:ext cx="1" cy="3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9" name="Line 217"/>
            <p:cNvSpPr>
              <a:spLocks noChangeShapeType="1"/>
            </p:cNvSpPr>
            <p:nvPr/>
          </p:nvSpPr>
          <p:spPr bwMode="auto">
            <a:xfrm>
              <a:off x="346" y="2758"/>
              <a:ext cx="3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0" name="Line 218"/>
            <p:cNvSpPr>
              <a:spLocks noChangeShapeType="1"/>
            </p:cNvSpPr>
            <p:nvPr/>
          </p:nvSpPr>
          <p:spPr bwMode="auto">
            <a:xfrm>
              <a:off x="349" y="2758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1" name="Line 219"/>
            <p:cNvSpPr>
              <a:spLocks noChangeShapeType="1"/>
            </p:cNvSpPr>
            <p:nvPr/>
          </p:nvSpPr>
          <p:spPr bwMode="auto">
            <a:xfrm>
              <a:off x="349" y="2784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2" name="Line 220"/>
            <p:cNvSpPr>
              <a:spLocks noChangeShapeType="1"/>
            </p:cNvSpPr>
            <p:nvPr/>
          </p:nvSpPr>
          <p:spPr bwMode="auto">
            <a:xfrm>
              <a:off x="353" y="2784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3" name="Line 221"/>
            <p:cNvSpPr>
              <a:spLocks noChangeShapeType="1"/>
            </p:cNvSpPr>
            <p:nvPr/>
          </p:nvSpPr>
          <p:spPr bwMode="auto">
            <a:xfrm>
              <a:off x="353" y="2811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4" name="Line 222"/>
            <p:cNvSpPr>
              <a:spLocks noChangeShapeType="1"/>
            </p:cNvSpPr>
            <p:nvPr/>
          </p:nvSpPr>
          <p:spPr bwMode="auto">
            <a:xfrm>
              <a:off x="353" y="2811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5" name="Line 223"/>
            <p:cNvSpPr>
              <a:spLocks noChangeShapeType="1"/>
            </p:cNvSpPr>
            <p:nvPr/>
          </p:nvSpPr>
          <p:spPr bwMode="auto">
            <a:xfrm>
              <a:off x="353" y="2838"/>
              <a:ext cx="30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6" name="Line 224"/>
            <p:cNvSpPr>
              <a:spLocks noChangeShapeType="1"/>
            </p:cNvSpPr>
            <p:nvPr/>
          </p:nvSpPr>
          <p:spPr bwMode="auto">
            <a:xfrm>
              <a:off x="383" y="2838"/>
              <a:ext cx="1" cy="3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7" name="Line 225"/>
            <p:cNvSpPr>
              <a:spLocks noChangeShapeType="1"/>
            </p:cNvSpPr>
            <p:nvPr/>
          </p:nvSpPr>
          <p:spPr bwMode="auto">
            <a:xfrm>
              <a:off x="383" y="2869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8" name="Line 226"/>
            <p:cNvSpPr>
              <a:spLocks noChangeShapeType="1"/>
            </p:cNvSpPr>
            <p:nvPr/>
          </p:nvSpPr>
          <p:spPr bwMode="auto">
            <a:xfrm>
              <a:off x="387" y="2869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9" name="Line 227"/>
            <p:cNvSpPr>
              <a:spLocks noChangeShapeType="1"/>
            </p:cNvSpPr>
            <p:nvPr/>
          </p:nvSpPr>
          <p:spPr bwMode="auto">
            <a:xfrm>
              <a:off x="387" y="2896"/>
              <a:ext cx="7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0" name="Line 228"/>
            <p:cNvSpPr>
              <a:spLocks noChangeShapeType="1"/>
            </p:cNvSpPr>
            <p:nvPr/>
          </p:nvSpPr>
          <p:spPr bwMode="auto">
            <a:xfrm>
              <a:off x="394" y="2896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1" name="Line 229"/>
            <p:cNvSpPr>
              <a:spLocks noChangeShapeType="1"/>
            </p:cNvSpPr>
            <p:nvPr/>
          </p:nvSpPr>
          <p:spPr bwMode="auto">
            <a:xfrm>
              <a:off x="394" y="2923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2" name="Line 230"/>
            <p:cNvSpPr>
              <a:spLocks noChangeShapeType="1"/>
            </p:cNvSpPr>
            <p:nvPr/>
          </p:nvSpPr>
          <p:spPr bwMode="auto">
            <a:xfrm>
              <a:off x="394" y="2923"/>
              <a:ext cx="1" cy="58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3" name="Line 231"/>
            <p:cNvSpPr>
              <a:spLocks noChangeShapeType="1"/>
            </p:cNvSpPr>
            <p:nvPr/>
          </p:nvSpPr>
          <p:spPr bwMode="auto">
            <a:xfrm>
              <a:off x="394" y="2981"/>
              <a:ext cx="1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4" name="Line 232"/>
            <p:cNvSpPr>
              <a:spLocks noChangeShapeType="1"/>
            </p:cNvSpPr>
            <p:nvPr/>
          </p:nvSpPr>
          <p:spPr bwMode="auto">
            <a:xfrm>
              <a:off x="405" y="2981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5" name="Line 233"/>
            <p:cNvSpPr>
              <a:spLocks noChangeShapeType="1"/>
            </p:cNvSpPr>
            <p:nvPr/>
          </p:nvSpPr>
          <p:spPr bwMode="auto">
            <a:xfrm>
              <a:off x="405" y="3007"/>
              <a:ext cx="7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6" name="Line 234"/>
            <p:cNvSpPr>
              <a:spLocks noChangeShapeType="1"/>
            </p:cNvSpPr>
            <p:nvPr/>
          </p:nvSpPr>
          <p:spPr bwMode="auto">
            <a:xfrm>
              <a:off x="479" y="3007"/>
              <a:ext cx="1" cy="28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7" name="Line 235"/>
            <p:cNvSpPr>
              <a:spLocks noChangeShapeType="1"/>
            </p:cNvSpPr>
            <p:nvPr/>
          </p:nvSpPr>
          <p:spPr bwMode="auto">
            <a:xfrm>
              <a:off x="479" y="3035"/>
              <a:ext cx="12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8" name="Line 236"/>
            <p:cNvSpPr>
              <a:spLocks noChangeShapeType="1"/>
            </p:cNvSpPr>
            <p:nvPr/>
          </p:nvSpPr>
          <p:spPr bwMode="auto">
            <a:xfrm>
              <a:off x="491" y="3035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9" name="Line 237"/>
            <p:cNvSpPr>
              <a:spLocks noChangeShapeType="1"/>
            </p:cNvSpPr>
            <p:nvPr/>
          </p:nvSpPr>
          <p:spPr bwMode="auto">
            <a:xfrm>
              <a:off x="491" y="3061"/>
              <a:ext cx="52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0" name="Line 238"/>
            <p:cNvSpPr>
              <a:spLocks noChangeShapeType="1"/>
            </p:cNvSpPr>
            <p:nvPr/>
          </p:nvSpPr>
          <p:spPr bwMode="auto">
            <a:xfrm>
              <a:off x="543" y="3061"/>
              <a:ext cx="1" cy="3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1" name="Line 239"/>
            <p:cNvSpPr>
              <a:spLocks noChangeShapeType="1"/>
            </p:cNvSpPr>
            <p:nvPr/>
          </p:nvSpPr>
          <p:spPr bwMode="auto">
            <a:xfrm>
              <a:off x="543" y="3093"/>
              <a:ext cx="30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2" name="Line 240"/>
            <p:cNvSpPr>
              <a:spLocks noChangeShapeType="1"/>
            </p:cNvSpPr>
            <p:nvPr/>
          </p:nvSpPr>
          <p:spPr bwMode="auto">
            <a:xfrm>
              <a:off x="573" y="3093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3" name="Line 241"/>
            <p:cNvSpPr>
              <a:spLocks noChangeShapeType="1"/>
            </p:cNvSpPr>
            <p:nvPr/>
          </p:nvSpPr>
          <p:spPr bwMode="auto">
            <a:xfrm>
              <a:off x="573" y="3119"/>
              <a:ext cx="63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4" name="Line 242"/>
            <p:cNvSpPr>
              <a:spLocks noChangeShapeType="1"/>
            </p:cNvSpPr>
            <p:nvPr/>
          </p:nvSpPr>
          <p:spPr bwMode="auto">
            <a:xfrm>
              <a:off x="636" y="3119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5" name="Line 243"/>
            <p:cNvSpPr>
              <a:spLocks noChangeShapeType="1"/>
            </p:cNvSpPr>
            <p:nvPr/>
          </p:nvSpPr>
          <p:spPr bwMode="auto">
            <a:xfrm>
              <a:off x="636" y="3146"/>
              <a:ext cx="3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6" name="Line 244"/>
            <p:cNvSpPr>
              <a:spLocks noChangeShapeType="1"/>
            </p:cNvSpPr>
            <p:nvPr/>
          </p:nvSpPr>
          <p:spPr bwMode="auto">
            <a:xfrm>
              <a:off x="639" y="3146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7" name="Line 245"/>
            <p:cNvSpPr>
              <a:spLocks noChangeShapeType="1"/>
            </p:cNvSpPr>
            <p:nvPr/>
          </p:nvSpPr>
          <p:spPr bwMode="auto">
            <a:xfrm>
              <a:off x="639" y="3173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8" name="Line 246"/>
            <p:cNvSpPr>
              <a:spLocks noChangeShapeType="1"/>
            </p:cNvSpPr>
            <p:nvPr/>
          </p:nvSpPr>
          <p:spPr bwMode="auto">
            <a:xfrm>
              <a:off x="643" y="3173"/>
              <a:ext cx="1" cy="3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9" name="Line 247"/>
            <p:cNvSpPr>
              <a:spLocks noChangeShapeType="1"/>
            </p:cNvSpPr>
            <p:nvPr/>
          </p:nvSpPr>
          <p:spPr bwMode="auto">
            <a:xfrm>
              <a:off x="643" y="3204"/>
              <a:ext cx="10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0" name="Line 248"/>
            <p:cNvSpPr>
              <a:spLocks noChangeShapeType="1"/>
            </p:cNvSpPr>
            <p:nvPr/>
          </p:nvSpPr>
          <p:spPr bwMode="auto">
            <a:xfrm>
              <a:off x="747" y="3204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1" name="Line 249"/>
            <p:cNvSpPr>
              <a:spLocks noChangeShapeType="1"/>
            </p:cNvSpPr>
            <p:nvPr/>
          </p:nvSpPr>
          <p:spPr bwMode="auto">
            <a:xfrm>
              <a:off x="747" y="3231"/>
              <a:ext cx="38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2" name="Line 250"/>
            <p:cNvSpPr>
              <a:spLocks noChangeShapeType="1"/>
            </p:cNvSpPr>
            <p:nvPr/>
          </p:nvSpPr>
          <p:spPr bwMode="auto">
            <a:xfrm>
              <a:off x="785" y="3231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3" name="Line 251"/>
            <p:cNvSpPr>
              <a:spLocks noChangeShapeType="1"/>
            </p:cNvSpPr>
            <p:nvPr/>
          </p:nvSpPr>
          <p:spPr bwMode="auto">
            <a:xfrm>
              <a:off x="785" y="3258"/>
              <a:ext cx="58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4" name="Line 252"/>
            <p:cNvSpPr>
              <a:spLocks noChangeShapeType="1"/>
            </p:cNvSpPr>
            <p:nvPr/>
          </p:nvSpPr>
          <p:spPr bwMode="auto">
            <a:xfrm>
              <a:off x="1366" y="3258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5" name="Line 253"/>
            <p:cNvSpPr>
              <a:spLocks noChangeShapeType="1"/>
            </p:cNvSpPr>
            <p:nvPr/>
          </p:nvSpPr>
          <p:spPr bwMode="auto">
            <a:xfrm>
              <a:off x="1366" y="3284"/>
              <a:ext cx="40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6" name="Line 254"/>
            <p:cNvSpPr>
              <a:spLocks noChangeShapeType="1"/>
            </p:cNvSpPr>
            <p:nvPr/>
          </p:nvSpPr>
          <p:spPr bwMode="auto">
            <a:xfrm>
              <a:off x="1406" y="3284"/>
              <a:ext cx="1" cy="3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7" name="Line 255"/>
            <p:cNvSpPr>
              <a:spLocks noChangeShapeType="1"/>
            </p:cNvSpPr>
            <p:nvPr/>
          </p:nvSpPr>
          <p:spPr bwMode="auto">
            <a:xfrm>
              <a:off x="1406" y="3316"/>
              <a:ext cx="45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8" name="Line 256"/>
            <p:cNvSpPr>
              <a:spLocks noChangeShapeType="1"/>
            </p:cNvSpPr>
            <p:nvPr/>
          </p:nvSpPr>
          <p:spPr bwMode="auto">
            <a:xfrm flipH="1" flipV="1">
              <a:off x="245" y="1594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9" name="Line 257"/>
            <p:cNvSpPr>
              <a:spLocks noChangeShapeType="1"/>
            </p:cNvSpPr>
            <p:nvPr/>
          </p:nvSpPr>
          <p:spPr bwMode="auto">
            <a:xfrm>
              <a:off x="256" y="1610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0" name="Line 258"/>
            <p:cNvSpPr>
              <a:spLocks noChangeShapeType="1"/>
            </p:cNvSpPr>
            <p:nvPr/>
          </p:nvSpPr>
          <p:spPr bwMode="auto">
            <a:xfrm flipH="1">
              <a:off x="245" y="1610"/>
              <a:ext cx="11" cy="16"/>
            </a:xfrm>
            <a:prstGeom prst="line">
              <a:avLst/>
            </a:prstGeom>
            <a:noFill/>
            <a:ln w="6350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1" name="Line 259"/>
            <p:cNvSpPr>
              <a:spLocks noChangeShapeType="1"/>
            </p:cNvSpPr>
            <p:nvPr/>
          </p:nvSpPr>
          <p:spPr bwMode="auto">
            <a:xfrm flipV="1">
              <a:off x="256" y="1594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2" name="Line 260"/>
            <p:cNvSpPr>
              <a:spLocks noChangeShapeType="1"/>
            </p:cNvSpPr>
            <p:nvPr/>
          </p:nvSpPr>
          <p:spPr bwMode="auto">
            <a:xfrm flipH="1" flipV="1">
              <a:off x="279" y="1764"/>
              <a:ext cx="10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3" name="Line 261"/>
            <p:cNvSpPr>
              <a:spLocks noChangeShapeType="1"/>
            </p:cNvSpPr>
            <p:nvPr/>
          </p:nvSpPr>
          <p:spPr bwMode="auto">
            <a:xfrm>
              <a:off x="289" y="1780"/>
              <a:ext cx="12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4" name="Line 262"/>
            <p:cNvSpPr>
              <a:spLocks noChangeShapeType="1"/>
            </p:cNvSpPr>
            <p:nvPr/>
          </p:nvSpPr>
          <p:spPr bwMode="auto">
            <a:xfrm flipH="1">
              <a:off x="279" y="1780"/>
              <a:ext cx="10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5" name="Line 263"/>
            <p:cNvSpPr>
              <a:spLocks noChangeShapeType="1"/>
            </p:cNvSpPr>
            <p:nvPr/>
          </p:nvSpPr>
          <p:spPr bwMode="auto">
            <a:xfrm flipV="1">
              <a:off x="289" y="1764"/>
              <a:ext cx="12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6" name="Line 264"/>
            <p:cNvSpPr>
              <a:spLocks noChangeShapeType="1"/>
            </p:cNvSpPr>
            <p:nvPr/>
          </p:nvSpPr>
          <p:spPr bwMode="auto">
            <a:xfrm flipH="1" flipV="1">
              <a:off x="331" y="2168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7" name="Line 265"/>
            <p:cNvSpPr>
              <a:spLocks noChangeShapeType="1"/>
            </p:cNvSpPr>
            <p:nvPr/>
          </p:nvSpPr>
          <p:spPr bwMode="auto">
            <a:xfrm>
              <a:off x="342" y="2184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8" name="Line 266"/>
            <p:cNvSpPr>
              <a:spLocks noChangeShapeType="1"/>
            </p:cNvSpPr>
            <p:nvPr/>
          </p:nvSpPr>
          <p:spPr bwMode="auto">
            <a:xfrm flipH="1">
              <a:off x="331" y="2184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9" name="Line 267"/>
            <p:cNvSpPr>
              <a:spLocks noChangeShapeType="1"/>
            </p:cNvSpPr>
            <p:nvPr/>
          </p:nvSpPr>
          <p:spPr bwMode="auto">
            <a:xfrm flipV="1">
              <a:off x="342" y="2168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0" name="Line 268"/>
            <p:cNvSpPr>
              <a:spLocks noChangeShapeType="1"/>
            </p:cNvSpPr>
            <p:nvPr/>
          </p:nvSpPr>
          <p:spPr bwMode="auto">
            <a:xfrm flipH="1" flipV="1">
              <a:off x="412" y="2731"/>
              <a:ext cx="12" cy="17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1" name="Line 269"/>
            <p:cNvSpPr>
              <a:spLocks noChangeShapeType="1"/>
            </p:cNvSpPr>
            <p:nvPr/>
          </p:nvSpPr>
          <p:spPr bwMode="auto">
            <a:xfrm>
              <a:off x="424" y="2748"/>
              <a:ext cx="11" cy="1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2" name="Line 270"/>
            <p:cNvSpPr>
              <a:spLocks noChangeShapeType="1"/>
            </p:cNvSpPr>
            <p:nvPr/>
          </p:nvSpPr>
          <p:spPr bwMode="auto">
            <a:xfrm flipH="1">
              <a:off x="412" y="2748"/>
              <a:ext cx="12" cy="1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3" name="Line 271"/>
            <p:cNvSpPr>
              <a:spLocks noChangeShapeType="1"/>
            </p:cNvSpPr>
            <p:nvPr/>
          </p:nvSpPr>
          <p:spPr bwMode="auto">
            <a:xfrm flipV="1">
              <a:off x="424" y="2731"/>
              <a:ext cx="11" cy="17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4" name="Line 272"/>
            <p:cNvSpPr>
              <a:spLocks noChangeShapeType="1"/>
            </p:cNvSpPr>
            <p:nvPr/>
          </p:nvSpPr>
          <p:spPr bwMode="auto">
            <a:xfrm flipH="1" flipV="1">
              <a:off x="2155" y="3294"/>
              <a:ext cx="11" cy="17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5" name="Line 273"/>
            <p:cNvSpPr>
              <a:spLocks noChangeShapeType="1"/>
            </p:cNvSpPr>
            <p:nvPr/>
          </p:nvSpPr>
          <p:spPr bwMode="auto">
            <a:xfrm>
              <a:off x="2166" y="3311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6" name="Line 274"/>
            <p:cNvSpPr>
              <a:spLocks noChangeShapeType="1"/>
            </p:cNvSpPr>
            <p:nvPr/>
          </p:nvSpPr>
          <p:spPr bwMode="auto">
            <a:xfrm flipH="1">
              <a:off x="2155" y="3311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7" name="Line 275"/>
            <p:cNvSpPr>
              <a:spLocks noChangeShapeType="1"/>
            </p:cNvSpPr>
            <p:nvPr/>
          </p:nvSpPr>
          <p:spPr bwMode="auto">
            <a:xfrm flipV="1">
              <a:off x="2166" y="3294"/>
              <a:ext cx="11" cy="17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8" name="Line 276"/>
            <p:cNvSpPr>
              <a:spLocks noChangeShapeType="1"/>
            </p:cNvSpPr>
            <p:nvPr/>
          </p:nvSpPr>
          <p:spPr bwMode="auto">
            <a:xfrm flipH="1" flipV="1">
              <a:off x="234" y="1567"/>
              <a:ext cx="11" cy="17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9" name="Line 277"/>
            <p:cNvSpPr>
              <a:spLocks noChangeShapeType="1"/>
            </p:cNvSpPr>
            <p:nvPr/>
          </p:nvSpPr>
          <p:spPr bwMode="auto">
            <a:xfrm>
              <a:off x="245" y="1584"/>
              <a:ext cx="11" cy="1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0" name="Line 278"/>
            <p:cNvSpPr>
              <a:spLocks noChangeShapeType="1"/>
            </p:cNvSpPr>
            <p:nvPr/>
          </p:nvSpPr>
          <p:spPr bwMode="auto">
            <a:xfrm flipH="1">
              <a:off x="234" y="1584"/>
              <a:ext cx="11" cy="1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1" name="Line 279"/>
            <p:cNvSpPr>
              <a:spLocks noChangeShapeType="1"/>
            </p:cNvSpPr>
            <p:nvPr/>
          </p:nvSpPr>
          <p:spPr bwMode="auto">
            <a:xfrm flipV="1">
              <a:off x="245" y="1567"/>
              <a:ext cx="11" cy="17"/>
            </a:xfrm>
            <a:prstGeom prst="line">
              <a:avLst/>
            </a:prstGeom>
            <a:noFill/>
            <a:ln w="6350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2" name="Line 280"/>
            <p:cNvSpPr>
              <a:spLocks noChangeShapeType="1"/>
            </p:cNvSpPr>
            <p:nvPr/>
          </p:nvSpPr>
          <p:spPr bwMode="auto">
            <a:xfrm flipH="1" flipV="1">
              <a:off x="249" y="1679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3" name="Line 281"/>
            <p:cNvSpPr>
              <a:spLocks noChangeShapeType="1"/>
            </p:cNvSpPr>
            <p:nvPr/>
          </p:nvSpPr>
          <p:spPr bwMode="auto">
            <a:xfrm>
              <a:off x="260" y="1695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4" name="Line 282"/>
            <p:cNvSpPr>
              <a:spLocks noChangeShapeType="1"/>
            </p:cNvSpPr>
            <p:nvPr/>
          </p:nvSpPr>
          <p:spPr bwMode="auto">
            <a:xfrm flipH="1">
              <a:off x="249" y="1695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5" name="Line 283"/>
            <p:cNvSpPr>
              <a:spLocks noChangeShapeType="1"/>
            </p:cNvSpPr>
            <p:nvPr/>
          </p:nvSpPr>
          <p:spPr bwMode="auto">
            <a:xfrm flipV="1">
              <a:off x="260" y="1679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6" name="Line 284"/>
            <p:cNvSpPr>
              <a:spLocks noChangeShapeType="1"/>
            </p:cNvSpPr>
            <p:nvPr/>
          </p:nvSpPr>
          <p:spPr bwMode="auto">
            <a:xfrm flipH="1" flipV="1">
              <a:off x="1440" y="3300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7" name="Line 285"/>
            <p:cNvSpPr>
              <a:spLocks noChangeShapeType="1"/>
            </p:cNvSpPr>
            <p:nvPr/>
          </p:nvSpPr>
          <p:spPr bwMode="auto">
            <a:xfrm>
              <a:off x="1451" y="3316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8" name="Line 286"/>
            <p:cNvSpPr>
              <a:spLocks noChangeShapeType="1"/>
            </p:cNvSpPr>
            <p:nvPr/>
          </p:nvSpPr>
          <p:spPr bwMode="auto">
            <a:xfrm flipH="1">
              <a:off x="1440" y="3316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9" name="Line 287"/>
            <p:cNvSpPr>
              <a:spLocks noChangeShapeType="1"/>
            </p:cNvSpPr>
            <p:nvPr/>
          </p:nvSpPr>
          <p:spPr bwMode="auto">
            <a:xfrm flipV="1">
              <a:off x="1451" y="3300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0" name="Rectangle 288"/>
            <p:cNvSpPr>
              <a:spLocks noChangeArrowheads="1"/>
            </p:cNvSpPr>
            <p:nvPr/>
          </p:nvSpPr>
          <p:spPr bwMode="auto">
            <a:xfrm>
              <a:off x="83" y="3290"/>
              <a:ext cx="71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0%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1" name="Rectangle 289"/>
            <p:cNvSpPr>
              <a:spLocks noChangeArrowheads="1"/>
            </p:cNvSpPr>
            <p:nvPr/>
          </p:nvSpPr>
          <p:spPr bwMode="auto">
            <a:xfrm>
              <a:off x="41" y="2849"/>
              <a:ext cx="99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25%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2" name="Rectangle 290"/>
            <p:cNvSpPr>
              <a:spLocks noChangeArrowheads="1"/>
            </p:cNvSpPr>
            <p:nvPr/>
          </p:nvSpPr>
          <p:spPr bwMode="auto">
            <a:xfrm>
              <a:off x="41" y="2413"/>
              <a:ext cx="9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50%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3" name="Rectangle 291"/>
            <p:cNvSpPr>
              <a:spLocks noChangeArrowheads="1"/>
            </p:cNvSpPr>
            <p:nvPr/>
          </p:nvSpPr>
          <p:spPr bwMode="auto">
            <a:xfrm>
              <a:off x="41" y="1972"/>
              <a:ext cx="9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75%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4" name="Rectangle 292"/>
            <p:cNvSpPr>
              <a:spLocks noChangeArrowheads="1"/>
            </p:cNvSpPr>
            <p:nvPr/>
          </p:nvSpPr>
          <p:spPr bwMode="auto">
            <a:xfrm>
              <a:off x="0" y="1531"/>
              <a:ext cx="12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100%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5" name="Rectangle 293"/>
            <p:cNvSpPr>
              <a:spLocks noChangeArrowheads="1"/>
            </p:cNvSpPr>
            <p:nvPr/>
          </p:nvSpPr>
          <p:spPr bwMode="auto">
            <a:xfrm>
              <a:off x="224" y="3440"/>
              <a:ext cx="2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0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6" name="Rectangle 294"/>
            <p:cNvSpPr>
              <a:spLocks noChangeArrowheads="1"/>
            </p:cNvSpPr>
            <p:nvPr/>
          </p:nvSpPr>
          <p:spPr bwMode="auto">
            <a:xfrm>
              <a:off x="652" y="3440"/>
              <a:ext cx="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12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7" name="Rectangle 295"/>
            <p:cNvSpPr>
              <a:spLocks noChangeArrowheads="1"/>
            </p:cNvSpPr>
            <p:nvPr/>
          </p:nvSpPr>
          <p:spPr bwMode="auto">
            <a:xfrm>
              <a:off x="1102" y="3440"/>
              <a:ext cx="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24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8" name="Rectangle 296"/>
            <p:cNvSpPr>
              <a:spLocks noChangeArrowheads="1"/>
            </p:cNvSpPr>
            <p:nvPr/>
          </p:nvSpPr>
          <p:spPr bwMode="auto">
            <a:xfrm>
              <a:off x="1552" y="3440"/>
              <a:ext cx="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36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9" name="Rectangle 297"/>
            <p:cNvSpPr>
              <a:spLocks noChangeArrowheads="1"/>
            </p:cNvSpPr>
            <p:nvPr/>
          </p:nvSpPr>
          <p:spPr bwMode="auto">
            <a:xfrm>
              <a:off x="2003" y="3442"/>
              <a:ext cx="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48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20" name="Rectangle 298"/>
            <p:cNvSpPr>
              <a:spLocks noChangeArrowheads="1"/>
            </p:cNvSpPr>
            <p:nvPr/>
          </p:nvSpPr>
          <p:spPr bwMode="auto">
            <a:xfrm>
              <a:off x="2452" y="3440"/>
              <a:ext cx="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60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</p:grpSp>
      <p:grpSp>
        <p:nvGrpSpPr>
          <p:cNvPr id="56337" name="Groupe 314"/>
          <p:cNvGrpSpPr>
            <a:grpSpLocks/>
          </p:cNvGrpSpPr>
          <p:nvPr/>
        </p:nvGrpSpPr>
        <p:grpSpPr bwMode="auto">
          <a:xfrm>
            <a:off x="304800" y="3048000"/>
            <a:ext cx="7569200" cy="3627440"/>
            <a:chOff x="304800" y="3194050"/>
            <a:chExt cx="7569200" cy="3627440"/>
          </a:xfrm>
        </p:grpSpPr>
        <p:sp>
          <p:nvSpPr>
            <p:cNvPr id="56339" name="Rectangle 303"/>
            <p:cNvSpPr>
              <a:spLocks noChangeArrowheads="1"/>
            </p:cNvSpPr>
            <p:nvPr/>
          </p:nvSpPr>
          <p:spPr bwMode="auto">
            <a:xfrm>
              <a:off x="4419600" y="3200401"/>
              <a:ext cx="3454400" cy="32765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grpSp>
          <p:nvGrpSpPr>
            <p:cNvPr id="56340" name="Group 339"/>
            <p:cNvGrpSpPr>
              <a:grpSpLocks/>
            </p:cNvGrpSpPr>
            <p:nvPr/>
          </p:nvGrpSpPr>
          <p:grpSpPr bwMode="auto">
            <a:xfrm>
              <a:off x="304800" y="3194050"/>
              <a:ext cx="4129088" cy="3627440"/>
              <a:chOff x="166" y="2012"/>
              <a:chExt cx="2601" cy="2285"/>
            </a:xfrm>
          </p:grpSpPr>
          <p:sp>
            <p:nvSpPr>
              <p:cNvPr id="56341" name="Rectangle 22"/>
              <p:cNvSpPr>
                <a:spLocks noChangeArrowheads="1"/>
              </p:cNvSpPr>
              <p:nvPr/>
            </p:nvSpPr>
            <p:spPr bwMode="auto">
              <a:xfrm>
                <a:off x="1628" y="2393"/>
                <a:ext cx="1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000" b="1" smtClean="0">
                    <a:cs typeface="Lucida Sans Unicode" pitchFamily="34" charset="0"/>
                  </a:rPr>
                  <a:t>Topo</a:t>
                </a:r>
                <a:endParaRPr lang="fr-FR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2" name="Rectangle 23"/>
              <p:cNvSpPr>
                <a:spLocks noChangeArrowheads="1"/>
              </p:cNvSpPr>
              <p:nvPr/>
            </p:nvSpPr>
            <p:spPr bwMode="auto">
              <a:xfrm>
                <a:off x="1850" y="2393"/>
                <a:ext cx="91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000" b="1" smtClean="0">
                    <a:cs typeface="Lucida Sans Unicode" pitchFamily="34" charset="0"/>
                  </a:rPr>
                  <a:t>(63) median 4.2 months</a:t>
                </a:r>
                <a:endParaRPr lang="fr-FR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3" name="Rectangle 24"/>
              <p:cNvSpPr>
                <a:spLocks noChangeArrowheads="1"/>
              </p:cNvSpPr>
              <p:nvPr/>
            </p:nvSpPr>
            <p:spPr bwMode="auto">
              <a:xfrm>
                <a:off x="1628" y="2560"/>
                <a:ext cx="173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000" b="1" smtClean="0">
                    <a:cs typeface="Lucida Sans Unicode" pitchFamily="34" charset="0"/>
                  </a:rPr>
                  <a:t>Treo</a:t>
                </a:r>
                <a:endParaRPr lang="fr-FR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4" name="Rectangle 25"/>
              <p:cNvSpPr>
                <a:spLocks noChangeArrowheads="1"/>
              </p:cNvSpPr>
              <p:nvPr/>
            </p:nvSpPr>
            <p:spPr bwMode="auto">
              <a:xfrm>
                <a:off x="1847" y="2560"/>
                <a:ext cx="89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000" b="1" smtClean="0">
                    <a:cs typeface="Lucida Sans Unicode" pitchFamily="34" charset="0"/>
                  </a:rPr>
                  <a:t>(65) median 2.2 months</a:t>
                </a:r>
                <a:endParaRPr lang="fr-FR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5" name="Rectangle 26"/>
              <p:cNvSpPr>
                <a:spLocks noChangeArrowheads="1"/>
              </p:cNvSpPr>
              <p:nvPr/>
            </p:nvSpPr>
            <p:spPr bwMode="auto">
              <a:xfrm>
                <a:off x="1258" y="2921"/>
                <a:ext cx="67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200" b="1" smtClean="0">
                    <a:cs typeface="Lucida Sans Unicode" pitchFamily="34" charset="0"/>
                  </a:rPr>
                  <a:t>HR = 1.44 [1.00</a:t>
                </a:r>
                <a:endParaRPr lang="fr-FR" sz="2000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6" name="Rectangle 27"/>
              <p:cNvSpPr>
                <a:spLocks noChangeArrowheads="1"/>
              </p:cNvSpPr>
              <p:nvPr/>
            </p:nvSpPr>
            <p:spPr bwMode="auto">
              <a:xfrm>
                <a:off x="1710" y="2921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200" b="1" smtClean="0">
                    <a:cs typeface="Lucida Sans Unicode" pitchFamily="34" charset="0"/>
                  </a:rPr>
                  <a:t>-</a:t>
                </a:r>
                <a:endParaRPr lang="fr-FR" sz="2000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7" name="Rectangle 28"/>
              <p:cNvSpPr>
                <a:spLocks noChangeArrowheads="1"/>
              </p:cNvSpPr>
              <p:nvPr/>
            </p:nvSpPr>
            <p:spPr bwMode="auto">
              <a:xfrm>
                <a:off x="1960" y="2921"/>
                <a:ext cx="21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200" b="1" smtClean="0">
                    <a:cs typeface="Lucida Sans Unicode" pitchFamily="34" charset="0"/>
                  </a:rPr>
                  <a:t>2.07]</a:t>
                </a:r>
                <a:endParaRPr lang="fr-FR" sz="2000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8" name="Rectangle 29"/>
              <p:cNvSpPr>
                <a:spLocks noChangeArrowheads="1"/>
              </p:cNvSpPr>
              <p:nvPr/>
            </p:nvSpPr>
            <p:spPr bwMode="auto">
              <a:xfrm>
                <a:off x="1258" y="3053"/>
                <a:ext cx="41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200" b="1" i="1" dirty="0" smtClean="0">
                    <a:cs typeface="Lucida Sans Unicode" pitchFamily="34" charset="0"/>
                  </a:rPr>
                  <a:t>P</a:t>
                </a:r>
                <a:r>
                  <a:rPr lang="fr-FR" sz="1200" b="1" dirty="0" smtClean="0">
                    <a:cs typeface="Lucida Sans Unicode" pitchFamily="34" charset="0"/>
                  </a:rPr>
                  <a:t> = .0476</a:t>
                </a:r>
                <a:endParaRPr lang="fr-FR" sz="2000" dirty="0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9" name="Line 30"/>
              <p:cNvSpPr>
                <a:spLocks noChangeShapeType="1"/>
              </p:cNvSpPr>
              <p:nvPr/>
            </p:nvSpPr>
            <p:spPr bwMode="auto">
              <a:xfrm>
                <a:off x="1369" y="2650"/>
                <a:ext cx="164" cy="1"/>
              </a:xfrm>
              <a:prstGeom prst="line">
                <a:avLst/>
              </a:prstGeom>
              <a:noFill/>
              <a:ln w="22225">
                <a:solidFill>
                  <a:schemeClr val="bg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49263"/>
                <a:endParaRPr lang="nl-BE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50" name="Line 31"/>
              <p:cNvSpPr>
                <a:spLocks noChangeShapeType="1"/>
              </p:cNvSpPr>
              <p:nvPr/>
            </p:nvSpPr>
            <p:spPr bwMode="auto">
              <a:xfrm>
                <a:off x="1369" y="2439"/>
                <a:ext cx="164" cy="1"/>
              </a:xfrm>
              <a:prstGeom prst="line">
                <a:avLst/>
              </a:prstGeom>
              <a:noFill/>
              <a:ln w="222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49263"/>
                <a:endParaRPr lang="nl-BE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51" name="Text Box 17"/>
              <p:cNvSpPr txBox="1">
                <a:spLocks noChangeArrowheads="1"/>
              </p:cNvSpPr>
              <p:nvPr/>
            </p:nvSpPr>
            <p:spPr bwMode="auto">
              <a:xfrm>
                <a:off x="2000" y="2073"/>
                <a:ext cx="4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449263" eaLnBrk="0" hangingPunct="0">
                  <a:buClr>
                    <a:srgbClr val="FF0000"/>
                  </a:buClr>
                  <a:buSzPct val="100000"/>
                  <a:buFont typeface="Times New Roman" pitchFamily="18" charset="0"/>
                  <a:buNone/>
                </a:pPr>
                <a:r>
                  <a:rPr lang="de-DE" sz="2400" b="1" smtClean="0">
                    <a:solidFill>
                      <a:srgbClr val="FFFFFF"/>
                    </a:solidFill>
                    <a:cs typeface="Lucida Sans Unicode" pitchFamily="34" charset="0"/>
                  </a:rPr>
                  <a:t>PFS</a:t>
                </a:r>
              </a:p>
            </p:txBody>
          </p:sp>
          <p:sp>
            <p:nvSpPr>
              <p:cNvPr id="56352" name="Rectangle 302"/>
              <p:cNvSpPr>
                <a:spLocks noChangeArrowheads="1"/>
              </p:cNvSpPr>
              <p:nvPr/>
            </p:nvSpPr>
            <p:spPr bwMode="auto">
              <a:xfrm>
                <a:off x="180" y="4064"/>
                <a:ext cx="253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de-DE" b="1" dirty="0" smtClean="0">
                    <a:solidFill>
                      <a:srgbClr val="FFFFFF"/>
                    </a:solidFill>
                    <a:cs typeface="Lucida Sans Unicode" pitchFamily="34" charset="0"/>
                  </a:rPr>
                  <a:t>OR 19.3% (topo) vs 7.0% (</a:t>
                </a:r>
                <a:r>
                  <a:rPr lang="de-DE" b="1" i="1" dirty="0" smtClean="0">
                    <a:solidFill>
                      <a:srgbClr val="FFFFFF"/>
                    </a:solidFill>
                    <a:cs typeface="Lucida Sans Unicode" pitchFamily="34" charset="0"/>
                  </a:rPr>
                  <a:t>P</a:t>
                </a:r>
                <a:r>
                  <a:rPr lang="de-DE" b="1" dirty="0" smtClean="0">
                    <a:solidFill>
                      <a:srgbClr val="FFFFFF"/>
                    </a:solidFill>
                    <a:cs typeface="Lucida Sans Unicode" pitchFamily="34" charset="0"/>
                  </a:rPr>
                  <a:t> =.0524)</a:t>
                </a:r>
                <a:endParaRPr lang="fr-FR" b="1" dirty="0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53" name="Rectangle 338"/>
              <p:cNvSpPr>
                <a:spLocks noChangeArrowheads="1"/>
              </p:cNvSpPr>
              <p:nvPr/>
            </p:nvSpPr>
            <p:spPr bwMode="auto">
              <a:xfrm>
                <a:off x="166" y="2012"/>
                <a:ext cx="2588" cy="2075"/>
              </a:xfrm>
              <a:prstGeom prst="rect">
                <a:avLst/>
              </a:prstGeom>
              <a:noFill/>
              <a:ln w="9525">
                <a:solidFill>
                  <a:srgbClr val="170308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fr-FR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</p:grpSp>
      </p:grpSp>
      <p:pic>
        <p:nvPicPr>
          <p:cNvPr id="196940" name="Picture 332" descr="Bil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8000"/>
            <a:ext cx="356076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817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334"/>
          <p:cNvGrpSpPr>
            <a:grpSpLocks/>
          </p:cNvGrpSpPr>
          <p:nvPr/>
        </p:nvGrpSpPr>
        <p:grpSpPr bwMode="auto">
          <a:xfrm>
            <a:off x="73025" y="506413"/>
            <a:ext cx="4498975" cy="2263774"/>
            <a:chOff x="46" y="319"/>
            <a:chExt cx="2834" cy="1426"/>
          </a:xfrm>
        </p:grpSpPr>
        <p:sp>
          <p:nvSpPr>
            <p:cNvPr id="56621" name="Text Box 2"/>
            <p:cNvSpPr txBox="1">
              <a:spLocks noChangeArrowheads="1"/>
            </p:cNvSpPr>
            <p:nvPr/>
          </p:nvSpPr>
          <p:spPr bwMode="auto">
            <a:xfrm>
              <a:off x="1104" y="1284"/>
              <a:ext cx="911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1pPr>
              <a:lvl2pPr eaLnBrk="0" hangingPunct="0"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2pPr>
              <a:lvl3pPr eaLnBrk="0" hangingPunct="0"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3pPr>
              <a:lvl4pPr eaLnBrk="0" hangingPunct="0"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4pPr>
              <a:lvl5pPr eaLnBrk="0" hangingPunct="0"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3513" algn="l"/>
                </a:tabLst>
                <a:defRPr>
                  <a:solidFill>
                    <a:schemeClr val="bg1"/>
                  </a:solidFill>
                  <a:latin typeface="Arial" pitchFamily="34" charset="0"/>
                  <a:cs typeface="Lucida Sans Unicode" pitchFamily="34" charset="0"/>
                </a:defRPr>
              </a:lvl9pPr>
            </a:lstStyle>
            <a:p>
              <a:pPr defTabSz="449263">
                <a:lnSpc>
                  <a:spcPct val="130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de-DE" sz="1400" i="1" smtClean="0">
                  <a:solidFill>
                    <a:srgbClr val="FFFFFF"/>
                  </a:solidFill>
                </a:rPr>
                <a:t>AGO-OVAR 2.3</a:t>
              </a:r>
            </a:p>
          </p:txBody>
        </p:sp>
        <p:sp>
          <p:nvSpPr>
            <p:cNvPr id="56622" name="Rectangle 8"/>
            <p:cNvSpPr>
              <a:spLocks noChangeArrowheads="1"/>
            </p:cNvSpPr>
            <p:nvPr/>
          </p:nvSpPr>
          <p:spPr bwMode="auto">
            <a:xfrm>
              <a:off x="704" y="397"/>
              <a:ext cx="1902" cy="252"/>
            </a:xfrm>
            <a:prstGeom prst="rect">
              <a:avLst/>
            </a:prstGeom>
            <a:solidFill>
              <a:srgbClr val="FFCC00"/>
            </a:solidFill>
            <a:ln w="38100" algn="ctr">
              <a:solidFill>
                <a:srgbClr val="FF66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r>
                <a:rPr lang="pt-BR" sz="2000" b="1" dirty="0" smtClean="0">
                  <a:cs typeface="Lucida Sans Unicode" pitchFamily="34" charset="0"/>
                </a:rPr>
                <a:t>Treosulfan </a:t>
              </a:r>
              <a:r>
                <a:rPr lang="pt-BR" sz="1600" b="1" dirty="0" smtClean="0">
                  <a:cs typeface="Lucida Sans Unicode" pitchFamily="34" charset="0"/>
                </a:rPr>
                <a:t>7 g/m²</a:t>
              </a:r>
              <a:r>
                <a:rPr lang="pt-BR" sz="2000" b="1" dirty="0" smtClean="0">
                  <a:cs typeface="Lucida Sans Unicode" pitchFamily="34" charset="0"/>
                </a:rPr>
                <a:t> </a:t>
              </a:r>
              <a:r>
                <a:rPr lang="pt-BR" sz="1600" b="1" dirty="0" smtClean="0">
                  <a:cs typeface="Lucida Sans Unicode" pitchFamily="34" charset="0"/>
                </a:rPr>
                <a:t>iv q21</a:t>
              </a:r>
              <a:endParaRPr lang="de-DE" sz="1600" b="1" dirty="0" smtClean="0">
                <a:cs typeface="Lucida Sans Unicode" pitchFamily="34" charset="0"/>
              </a:endParaRPr>
            </a:p>
          </p:txBody>
        </p:sp>
        <p:sp>
          <p:nvSpPr>
            <p:cNvPr id="56623" name="Rectangle 9"/>
            <p:cNvSpPr>
              <a:spLocks noChangeArrowheads="1"/>
            </p:cNvSpPr>
            <p:nvPr/>
          </p:nvSpPr>
          <p:spPr bwMode="auto">
            <a:xfrm>
              <a:off x="704" y="985"/>
              <a:ext cx="2101" cy="252"/>
            </a:xfrm>
            <a:prstGeom prst="rect">
              <a:avLst/>
            </a:prstGeom>
            <a:solidFill>
              <a:srgbClr val="FFCC00"/>
            </a:solidFill>
            <a:ln w="38100" algn="ctr">
              <a:solidFill>
                <a:srgbClr val="FF66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r>
                <a:rPr lang="en-US" sz="2000" b="1" dirty="0" err="1" smtClean="0">
                  <a:cs typeface="Lucida Sans Unicode" pitchFamily="34" charset="0"/>
                </a:rPr>
                <a:t>Topotecan</a:t>
              </a:r>
              <a:r>
                <a:rPr lang="en-US" sz="2000" b="1" dirty="0" smtClean="0">
                  <a:cs typeface="Lucida Sans Unicode" pitchFamily="34" charset="0"/>
                </a:rPr>
                <a:t> </a:t>
              </a:r>
              <a:r>
                <a:rPr lang="en-US" sz="1600" b="1" dirty="0" smtClean="0">
                  <a:cs typeface="Lucida Sans Unicode" pitchFamily="34" charset="0"/>
                </a:rPr>
                <a:t>1.5 mg/m² d1-5 </a:t>
              </a:r>
              <a:r>
                <a:rPr lang="en-US" sz="1400" b="1" dirty="0" smtClean="0">
                  <a:cs typeface="Lucida Sans Unicode" pitchFamily="34" charset="0"/>
                </a:rPr>
                <a:t>q21</a:t>
              </a:r>
              <a:endParaRPr lang="de-DE" sz="1400" b="1" dirty="0" smtClean="0">
                <a:cs typeface="Lucida Sans Unicode" pitchFamily="34" charset="0"/>
              </a:endParaRPr>
            </a:p>
          </p:txBody>
        </p:sp>
        <p:sp>
          <p:nvSpPr>
            <p:cNvPr id="56624" name="Rectangle 10"/>
            <p:cNvSpPr>
              <a:spLocks noChangeArrowheads="1"/>
            </p:cNvSpPr>
            <p:nvPr/>
          </p:nvSpPr>
          <p:spPr bwMode="auto">
            <a:xfrm>
              <a:off x="739" y="1489"/>
              <a:ext cx="2141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r" defTabSz="449263" eaLnBrk="0" hangingPunct="0">
                <a:lnSpc>
                  <a:spcPct val="85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Meier W, et al. </a:t>
              </a:r>
              <a:r>
                <a:rPr lang="en-US" sz="1200" b="1" i="1" dirty="0" err="1" smtClean="0">
                  <a:solidFill>
                    <a:srgbClr val="FFFFFF"/>
                  </a:solidFill>
                  <a:cs typeface="Lucida Sans Unicode" pitchFamily="34" charset="0"/>
                </a:rPr>
                <a:t>Proc</a:t>
              </a: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 Am </a:t>
              </a:r>
              <a:r>
                <a:rPr lang="en-US" sz="1200" b="1" i="1" dirty="0" err="1" smtClean="0">
                  <a:solidFill>
                    <a:srgbClr val="FFFFFF"/>
                  </a:solidFill>
                  <a:cs typeface="Lucida Sans Unicode" pitchFamily="34" charset="0"/>
                </a:rPr>
                <a:t>Soc</a:t>
              </a: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 </a:t>
              </a:r>
              <a:r>
                <a:rPr lang="en-US" sz="1200" b="1" i="1" dirty="0" err="1" smtClean="0">
                  <a:solidFill>
                    <a:srgbClr val="FFFFFF"/>
                  </a:solidFill>
                  <a:cs typeface="Lucida Sans Unicode" pitchFamily="34" charset="0"/>
                </a:rPr>
                <a:t>Clin</a:t>
              </a: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 </a:t>
              </a:r>
              <a:r>
                <a:rPr lang="en-US" sz="1200" b="1" i="1" dirty="0" err="1" smtClean="0">
                  <a:solidFill>
                    <a:srgbClr val="FFFFFF"/>
                  </a:solidFill>
                  <a:cs typeface="Lucida Sans Unicode" pitchFamily="34" charset="0"/>
                </a:rPr>
                <a:t>Oncol</a:t>
              </a: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.</a:t>
              </a:r>
              <a:b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</a:br>
              <a:r>
                <a:rPr lang="en-US" sz="1200" b="1" dirty="0" smtClean="0">
                  <a:solidFill>
                    <a:srgbClr val="FFFFFF"/>
                  </a:solidFill>
                  <a:cs typeface="Lucida Sans Unicode" pitchFamily="34" charset="0"/>
                </a:rPr>
                <a:t>2003</a:t>
              </a:r>
              <a:r>
                <a:rPr lang="en-US" sz="1200" b="1" i="1" dirty="0" smtClean="0">
                  <a:solidFill>
                    <a:srgbClr val="FFFFFF"/>
                  </a:solidFill>
                  <a:cs typeface="Lucida Sans Unicode" pitchFamily="34" charset="0"/>
                </a:rPr>
                <a:t>;22: Abstract 1810.</a:t>
              </a:r>
            </a:p>
          </p:txBody>
        </p:sp>
        <p:sp>
          <p:nvSpPr>
            <p:cNvPr id="56625" name="Oval 3"/>
            <p:cNvSpPr>
              <a:spLocks noChangeArrowheads="1"/>
            </p:cNvSpPr>
            <p:nvPr/>
          </p:nvSpPr>
          <p:spPr bwMode="auto">
            <a:xfrm>
              <a:off x="46" y="607"/>
              <a:ext cx="215" cy="409"/>
            </a:xfrm>
            <a:prstGeom prst="ellipse">
              <a:avLst/>
            </a:prstGeom>
            <a:solidFill>
              <a:srgbClr val="FFCC00"/>
            </a:solidFill>
            <a:ln w="9525" algn="ctr">
              <a:solidFill>
                <a:srgbClr val="FF660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r>
                <a:rPr lang="de-DE" sz="2400" b="1" smtClean="0">
                  <a:cs typeface="Lucida Sans Unicode" pitchFamily="34" charset="0"/>
                </a:rPr>
                <a:t>R</a:t>
              </a:r>
            </a:p>
          </p:txBody>
        </p:sp>
        <p:sp>
          <p:nvSpPr>
            <p:cNvPr id="56626" name="Line 4"/>
            <p:cNvSpPr>
              <a:spLocks noChangeShapeType="1"/>
            </p:cNvSpPr>
            <p:nvPr/>
          </p:nvSpPr>
          <p:spPr bwMode="auto">
            <a:xfrm>
              <a:off x="424" y="533"/>
              <a:ext cx="281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27" name="Line 5"/>
            <p:cNvSpPr>
              <a:spLocks noChangeShapeType="1"/>
            </p:cNvSpPr>
            <p:nvPr/>
          </p:nvSpPr>
          <p:spPr bwMode="auto">
            <a:xfrm>
              <a:off x="424" y="1123"/>
              <a:ext cx="273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28" name="Line 6"/>
            <p:cNvSpPr>
              <a:spLocks noChangeShapeType="1"/>
            </p:cNvSpPr>
            <p:nvPr/>
          </p:nvSpPr>
          <p:spPr bwMode="auto">
            <a:xfrm flipV="1">
              <a:off x="262" y="805"/>
              <a:ext cx="162" cy="1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29" name="Line 7"/>
            <p:cNvSpPr>
              <a:spLocks noChangeShapeType="1"/>
            </p:cNvSpPr>
            <p:nvPr/>
          </p:nvSpPr>
          <p:spPr bwMode="auto">
            <a:xfrm>
              <a:off x="424" y="534"/>
              <a:ext cx="0" cy="589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30" name="Text Box 11"/>
            <p:cNvSpPr txBox="1">
              <a:spLocks noChangeArrowheads="1"/>
            </p:cNvSpPr>
            <p:nvPr/>
          </p:nvSpPr>
          <p:spPr bwMode="auto">
            <a:xfrm>
              <a:off x="144" y="319"/>
              <a:ext cx="536" cy="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r>
                <a:rPr lang="de-DE" b="1" dirty="0" smtClean="0">
                  <a:solidFill>
                    <a:srgbClr val="FFFFFF"/>
                  </a:solidFill>
                  <a:cs typeface="Lucida Sans Unicode" pitchFamily="34" charset="0"/>
                </a:rPr>
                <a:t>65 </a:t>
              </a:r>
              <a:r>
                <a:rPr lang="de-DE" b="1" dirty="0" err="1" smtClean="0">
                  <a:solidFill>
                    <a:srgbClr val="FFFFFF"/>
                  </a:solidFill>
                  <a:cs typeface="Lucida Sans Unicode" pitchFamily="34" charset="0"/>
                </a:rPr>
                <a:t>pts</a:t>
              </a:r>
              <a:endParaRPr lang="de-DE" b="1" dirty="0" smtClean="0">
                <a:solidFill>
                  <a:srgbClr val="FFFFFF"/>
                </a:solidFill>
                <a:cs typeface="Lucida Sans Unicode" pitchFamily="34" charset="0"/>
              </a:endParaRPr>
            </a:p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endParaRPr lang="de-DE" b="1" dirty="0" smtClean="0">
                <a:solidFill>
                  <a:srgbClr val="FFFFFF"/>
                </a:solidFill>
                <a:cs typeface="Lucida Sans Unicode" pitchFamily="34" charset="0"/>
              </a:endParaRPr>
            </a:p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endParaRPr lang="de-DE" sz="1600" i="1" dirty="0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31" name="Text Box 12"/>
            <p:cNvSpPr txBox="1">
              <a:spLocks noChangeArrowheads="1"/>
            </p:cNvSpPr>
            <p:nvPr/>
          </p:nvSpPr>
          <p:spPr bwMode="auto">
            <a:xfrm>
              <a:off x="144" y="1118"/>
              <a:ext cx="53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449263" eaLnBrk="0" hangingPunct="0">
                <a:buClr>
                  <a:srgbClr val="FF0000"/>
                </a:buClr>
                <a:buSzPct val="100000"/>
                <a:buFont typeface="Times New Roman" pitchFamily="18" charset="0"/>
                <a:buNone/>
              </a:pPr>
              <a:r>
                <a:rPr lang="de-DE" b="1" smtClean="0">
                  <a:solidFill>
                    <a:srgbClr val="FFFFFF"/>
                  </a:solidFill>
                  <a:cs typeface="Lucida Sans Unicode" pitchFamily="34" charset="0"/>
                </a:rPr>
                <a:t>63 pts</a:t>
              </a:r>
            </a:p>
          </p:txBody>
        </p:sp>
      </p:grpSp>
      <p:sp>
        <p:nvSpPr>
          <p:cNvPr id="196915" name="WordArt 307"/>
          <p:cNvSpPr>
            <a:spLocks noChangeArrowheads="1" noChangeShapeType="1" noTextEdit="1"/>
          </p:cNvSpPr>
          <p:nvPr/>
        </p:nvSpPr>
        <p:spPr bwMode="auto">
          <a:xfrm>
            <a:off x="1625161" y="626268"/>
            <a:ext cx="1857375" cy="12858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 defTabSz="449263"/>
            <a:r>
              <a:rPr lang="nl-BE" sz="3600" kern="10" dirty="0" err="1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latin typeface="Impact"/>
                <a:cs typeface="Lucida Sans Unicode" pitchFamily="34" charset="0"/>
              </a:rPr>
              <a:t>Worse</a:t>
            </a:r>
            <a:endParaRPr lang="nl-BE" sz="3600" kern="10" dirty="0" smtClean="0">
              <a:ln w="9525">
                <a:solidFill>
                  <a:srgbClr val="CC99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6600CC"/>
                  </a:gs>
                  <a:gs pos="100000">
                    <a:srgbClr val="CC00CC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/>
                </a:outerShdw>
              </a:effectLst>
              <a:latin typeface="Impact"/>
              <a:cs typeface="Lucida Sans Unicode" pitchFamily="34" charset="0"/>
            </a:endParaRPr>
          </a:p>
        </p:txBody>
      </p:sp>
      <p:sp>
        <p:nvSpPr>
          <p:cNvPr id="56324" name="Oval 322"/>
          <p:cNvSpPr>
            <a:spLocks noChangeArrowheads="1"/>
          </p:cNvSpPr>
          <p:nvPr/>
        </p:nvSpPr>
        <p:spPr bwMode="auto">
          <a:xfrm>
            <a:off x="4587875" y="950913"/>
            <a:ext cx="312738" cy="647700"/>
          </a:xfrm>
          <a:prstGeom prst="ellipse">
            <a:avLst/>
          </a:prstGeom>
          <a:solidFill>
            <a:srgbClr val="FFCC00"/>
          </a:solidFill>
          <a:ln w="9525" algn="ctr">
            <a:solidFill>
              <a:srgbClr val="FF66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de-DE" sz="2400" b="1" smtClean="0">
                <a:cs typeface="Lucida Sans Unicode" pitchFamily="34" charset="0"/>
              </a:rPr>
              <a:t>R</a:t>
            </a:r>
          </a:p>
        </p:txBody>
      </p:sp>
      <p:sp>
        <p:nvSpPr>
          <p:cNvPr id="56325" name="Line 323"/>
          <p:cNvSpPr>
            <a:spLocks noChangeShapeType="1"/>
          </p:cNvSpPr>
          <p:nvPr/>
        </p:nvSpPr>
        <p:spPr bwMode="auto">
          <a:xfrm>
            <a:off x="5160963" y="800100"/>
            <a:ext cx="447675" cy="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defTabSz="449263"/>
            <a:endParaRPr lang="nl-BE" smtClean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56326" name="Line 324"/>
          <p:cNvSpPr>
            <a:spLocks noChangeShapeType="1"/>
          </p:cNvSpPr>
          <p:nvPr/>
        </p:nvSpPr>
        <p:spPr bwMode="auto">
          <a:xfrm>
            <a:off x="5160963" y="1736725"/>
            <a:ext cx="371475" cy="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defTabSz="449263"/>
            <a:endParaRPr lang="nl-BE" smtClean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56327" name="Line 325"/>
          <p:cNvSpPr>
            <a:spLocks noChangeShapeType="1"/>
          </p:cNvSpPr>
          <p:nvPr/>
        </p:nvSpPr>
        <p:spPr bwMode="auto">
          <a:xfrm flipV="1">
            <a:off x="4903788" y="1231900"/>
            <a:ext cx="257175" cy="1588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defTabSz="449263"/>
            <a:endParaRPr lang="nl-BE" smtClean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56328" name="Line 326"/>
          <p:cNvSpPr>
            <a:spLocks noChangeShapeType="1"/>
          </p:cNvSpPr>
          <p:nvPr/>
        </p:nvSpPr>
        <p:spPr bwMode="auto">
          <a:xfrm>
            <a:off x="5160963" y="801688"/>
            <a:ext cx="0" cy="935037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pPr defTabSz="449263"/>
            <a:endParaRPr lang="nl-BE" smtClean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56329" name="Rectangle 327"/>
          <p:cNvSpPr>
            <a:spLocks noChangeArrowheads="1"/>
          </p:cNvSpPr>
          <p:nvPr/>
        </p:nvSpPr>
        <p:spPr bwMode="auto">
          <a:xfrm>
            <a:off x="5661025" y="573088"/>
            <a:ext cx="3375025" cy="400050"/>
          </a:xfrm>
          <a:prstGeom prst="rect">
            <a:avLst/>
          </a:prstGeom>
          <a:solidFill>
            <a:srgbClr val="FFCC00"/>
          </a:solidFill>
          <a:ln w="38100" algn="ctr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es-ES" sz="2000" b="1" dirty="0" err="1" smtClean="0">
                <a:cs typeface="Lucida Sans Unicode" pitchFamily="34" charset="0"/>
              </a:rPr>
              <a:t>Canfosfamide</a:t>
            </a:r>
            <a:r>
              <a:rPr lang="es-ES" sz="2000" b="1" dirty="0" smtClean="0">
                <a:cs typeface="Lucida Sans Unicode" pitchFamily="34" charset="0"/>
              </a:rPr>
              <a:t> </a:t>
            </a:r>
            <a:r>
              <a:rPr lang="es-ES" sz="1400" b="1" dirty="0" smtClean="0">
                <a:cs typeface="Lucida Sans Unicode" pitchFamily="34" charset="0"/>
              </a:rPr>
              <a:t>1g/m² iv d1  q21</a:t>
            </a:r>
            <a:endParaRPr lang="de-DE" sz="1400" b="1" dirty="0" smtClean="0">
              <a:cs typeface="Lucida Sans Unicode" pitchFamily="34" charset="0"/>
            </a:endParaRPr>
          </a:p>
        </p:txBody>
      </p:sp>
      <p:sp>
        <p:nvSpPr>
          <p:cNvPr id="56330" name="Rectangle 328"/>
          <p:cNvSpPr>
            <a:spLocks noChangeArrowheads="1"/>
          </p:cNvSpPr>
          <p:nvPr/>
        </p:nvSpPr>
        <p:spPr bwMode="auto">
          <a:xfrm>
            <a:off x="5675313" y="1195388"/>
            <a:ext cx="3389312" cy="1231106"/>
          </a:xfrm>
          <a:prstGeom prst="rect">
            <a:avLst/>
          </a:prstGeom>
          <a:solidFill>
            <a:srgbClr val="FFCC00"/>
          </a:solidFill>
          <a:ln w="38100" algn="ctr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sv-SE" b="1" dirty="0" smtClean="0">
                <a:cs typeface="Lucida Sans Unicode" pitchFamily="34" charset="0"/>
              </a:rPr>
              <a:t>Pegylated liposomal doxorubicin  </a:t>
            </a:r>
            <a:r>
              <a:rPr lang="sv-SE" sz="1400" b="1" dirty="0" smtClean="0">
                <a:cs typeface="Lucida Sans Unicode" pitchFamily="34" charset="0"/>
              </a:rPr>
              <a:t>50 mg/m²  iv q28 </a:t>
            </a:r>
          </a:p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sv-SE" b="1" dirty="0" smtClean="0">
                <a:cs typeface="Lucida Sans Unicode" pitchFamily="34" charset="0"/>
              </a:rPr>
              <a:t>or</a:t>
            </a:r>
          </a:p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sv-SE" b="1" dirty="0" smtClean="0">
                <a:cs typeface="Lucida Sans Unicode" pitchFamily="34" charset="0"/>
              </a:rPr>
              <a:t>Topotecan </a:t>
            </a:r>
            <a:r>
              <a:rPr lang="sv-SE" sz="1400" b="1" dirty="0" smtClean="0">
                <a:cs typeface="Lucida Sans Unicode" pitchFamily="34" charset="0"/>
              </a:rPr>
              <a:t>1.5mg/m² iv d1-5 q21</a:t>
            </a:r>
            <a:endParaRPr lang="de-DE" sz="1400" b="1" dirty="0" smtClean="0">
              <a:cs typeface="Lucida Sans Unicode" pitchFamily="34" charset="0"/>
            </a:endParaRPr>
          </a:p>
        </p:txBody>
      </p:sp>
      <p:sp>
        <p:nvSpPr>
          <p:cNvPr id="56331" name="Rectangle 329"/>
          <p:cNvSpPr>
            <a:spLocks noChangeArrowheads="1"/>
          </p:cNvSpPr>
          <p:nvPr/>
        </p:nvSpPr>
        <p:spPr bwMode="auto">
          <a:xfrm>
            <a:off x="5688013" y="2363788"/>
            <a:ext cx="3658464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49263" eaLnBrk="0" hangingPunct="0">
              <a:lnSpc>
                <a:spcPct val="170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200" b="1" dirty="0" err="1" smtClean="0">
                <a:solidFill>
                  <a:srgbClr val="FFFFFF"/>
                </a:solidFill>
                <a:cs typeface="Lucida Sans Unicode" pitchFamily="34" charset="0"/>
              </a:rPr>
              <a:t>Vergote</a:t>
            </a:r>
            <a:r>
              <a:rPr lang="en-US" sz="1200" b="1" dirty="0" smtClean="0">
                <a:solidFill>
                  <a:srgbClr val="FFFFFF"/>
                </a:solidFill>
                <a:cs typeface="Lucida Sans Unicode" pitchFamily="34" charset="0"/>
              </a:rPr>
              <a:t> I. </a:t>
            </a:r>
            <a:r>
              <a:rPr lang="en-US" sz="1200" b="1" i="1" dirty="0" err="1" smtClean="0">
                <a:solidFill>
                  <a:srgbClr val="FFFFFF"/>
                </a:solidFill>
                <a:cs typeface="Lucida Sans Unicode" pitchFamily="34" charset="0"/>
              </a:rPr>
              <a:t>Eur</a:t>
            </a:r>
            <a:r>
              <a:rPr lang="en-US" sz="1200" b="1" i="1" dirty="0" smtClean="0">
                <a:solidFill>
                  <a:srgbClr val="FFFFFF"/>
                </a:solidFill>
                <a:cs typeface="Lucida Sans Unicode" pitchFamily="34" charset="0"/>
              </a:rPr>
              <a:t> J Can</a:t>
            </a:r>
            <a:r>
              <a:rPr lang="en-US" sz="1200" b="1" dirty="0" smtClean="0">
                <a:solidFill>
                  <a:srgbClr val="FFFFFF"/>
                </a:solidFill>
                <a:cs typeface="Lucida Sans Unicode" pitchFamily="34" charset="0"/>
              </a:rPr>
              <a:t>. 2009;45(13):2324-2332.</a:t>
            </a:r>
          </a:p>
        </p:txBody>
      </p:sp>
      <p:sp>
        <p:nvSpPr>
          <p:cNvPr id="56332" name="Text Box 330"/>
          <p:cNvSpPr txBox="1">
            <a:spLocks noChangeArrowheads="1"/>
          </p:cNvSpPr>
          <p:nvPr/>
        </p:nvSpPr>
        <p:spPr bwMode="auto">
          <a:xfrm>
            <a:off x="4665663" y="460375"/>
            <a:ext cx="979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de-DE" b="1" smtClean="0">
                <a:solidFill>
                  <a:srgbClr val="FFFFFF"/>
                </a:solidFill>
                <a:cs typeface="Lucida Sans Unicode" pitchFamily="34" charset="0"/>
              </a:rPr>
              <a:t>232 pts</a:t>
            </a:r>
            <a:endParaRPr lang="de-DE" sz="1600" i="1" smtClean="0">
              <a:solidFill>
                <a:srgbClr val="FFFFFF"/>
              </a:solidFill>
              <a:cs typeface="Lucida Sans Unicode" pitchFamily="34" charset="0"/>
            </a:endParaRPr>
          </a:p>
        </p:txBody>
      </p:sp>
      <p:sp>
        <p:nvSpPr>
          <p:cNvPr id="56333" name="Text Box 331"/>
          <p:cNvSpPr txBox="1">
            <a:spLocks noChangeArrowheads="1"/>
          </p:cNvSpPr>
          <p:nvPr/>
        </p:nvSpPr>
        <p:spPr bwMode="auto">
          <a:xfrm>
            <a:off x="4652963" y="1754188"/>
            <a:ext cx="1035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449263" eaLnBrk="0" hangingPunct="0">
              <a:buClr>
                <a:srgbClr val="FF0000"/>
              </a:buClr>
              <a:buSzPct val="100000"/>
              <a:buFont typeface="Times New Roman" pitchFamily="18" charset="0"/>
              <a:buNone/>
            </a:pPr>
            <a:r>
              <a:rPr lang="de-DE" b="1" smtClean="0">
                <a:solidFill>
                  <a:srgbClr val="FFFFFF"/>
                </a:solidFill>
                <a:cs typeface="Lucida Sans Unicode" pitchFamily="34" charset="0"/>
              </a:rPr>
              <a:t>229 pts.</a:t>
            </a:r>
          </a:p>
        </p:txBody>
      </p:sp>
      <p:sp>
        <p:nvSpPr>
          <p:cNvPr id="313" name="Rectangle 312"/>
          <p:cNvSpPr/>
          <p:nvPr/>
        </p:nvSpPr>
        <p:spPr bwMode="auto">
          <a:xfrm>
            <a:off x="311372" y="3062288"/>
            <a:ext cx="4143375" cy="3262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fr-FR">
              <a:solidFill>
                <a:srgbClr val="FFFFFF"/>
              </a:solidFill>
            </a:endParaRPr>
          </a:p>
        </p:txBody>
      </p:sp>
      <p:grpSp>
        <p:nvGrpSpPr>
          <p:cNvPr id="56336" name="Group 301"/>
          <p:cNvGrpSpPr>
            <a:grpSpLocks/>
          </p:cNvGrpSpPr>
          <p:nvPr/>
        </p:nvGrpSpPr>
        <p:grpSpPr bwMode="auto">
          <a:xfrm>
            <a:off x="457200" y="3276600"/>
            <a:ext cx="7089775" cy="2933700"/>
            <a:chOff x="0" y="1531"/>
            <a:chExt cx="2507" cy="2027"/>
          </a:xfrm>
        </p:grpSpPr>
        <p:sp>
          <p:nvSpPr>
            <p:cNvPr id="56354" name="Line 32"/>
            <p:cNvSpPr>
              <a:spLocks noChangeShapeType="1"/>
            </p:cNvSpPr>
            <p:nvPr/>
          </p:nvSpPr>
          <p:spPr bwMode="auto">
            <a:xfrm>
              <a:off x="241" y="1584"/>
              <a:ext cx="1" cy="175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55" name="Line 33"/>
            <p:cNvSpPr>
              <a:spLocks noChangeShapeType="1"/>
            </p:cNvSpPr>
            <p:nvPr/>
          </p:nvSpPr>
          <p:spPr bwMode="auto">
            <a:xfrm>
              <a:off x="219" y="3343"/>
              <a:ext cx="22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56" name="Line 34"/>
            <p:cNvSpPr>
              <a:spLocks noChangeShapeType="1"/>
            </p:cNvSpPr>
            <p:nvPr/>
          </p:nvSpPr>
          <p:spPr bwMode="auto">
            <a:xfrm>
              <a:off x="219" y="2902"/>
              <a:ext cx="22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57" name="Line 35"/>
            <p:cNvSpPr>
              <a:spLocks noChangeShapeType="1"/>
            </p:cNvSpPr>
            <p:nvPr/>
          </p:nvSpPr>
          <p:spPr bwMode="auto">
            <a:xfrm>
              <a:off x="219" y="2466"/>
              <a:ext cx="22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58" name="Line 36"/>
            <p:cNvSpPr>
              <a:spLocks noChangeShapeType="1"/>
            </p:cNvSpPr>
            <p:nvPr/>
          </p:nvSpPr>
          <p:spPr bwMode="auto">
            <a:xfrm>
              <a:off x="219" y="2025"/>
              <a:ext cx="22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59" name="Line 37"/>
            <p:cNvSpPr>
              <a:spLocks noChangeShapeType="1"/>
            </p:cNvSpPr>
            <p:nvPr/>
          </p:nvSpPr>
          <p:spPr bwMode="auto">
            <a:xfrm>
              <a:off x="219" y="1584"/>
              <a:ext cx="22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0" name="Line 38"/>
            <p:cNvSpPr>
              <a:spLocks noChangeShapeType="1"/>
            </p:cNvSpPr>
            <p:nvPr/>
          </p:nvSpPr>
          <p:spPr bwMode="auto">
            <a:xfrm>
              <a:off x="241" y="3343"/>
              <a:ext cx="2252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1" name="Line 39"/>
            <p:cNvSpPr>
              <a:spLocks noChangeShapeType="1"/>
            </p:cNvSpPr>
            <p:nvPr/>
          </p:nvSpPr>
          <p:spPr bwMode="auto">
            <a:xfrm flipV="1">
              <a:off x="241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2" name="Line 40"/>
            <p:cNvSpPr>
              <a:spLocks noChangeShapeType="1"/>
            </p:cNvSpPr>
            <p:nvPr/>
          </p:nvSpPr>
          <p:spPr bwMode="auto">
            <a:xfrm flipV="1">
              <a:off x="691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3" name="Line 41"/>
            <p:cNvSpPr>
              <a:spLocks noChangeShapeType="1"/>
            </p:cNvSpPr>
            <p:nvPr/>
          </p:nvSpPr>
          <p:spPr bwMode="auto">
            <a:xfrm flipV="1">
              <a:off x="1142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4" name="Line 42"/>
            <p:cNvSpPr>
              <a:spLocks noChangeShapeType="1"/>
            </p:cNvSpPr>
            <p:nvPr/>
          </p:nvSpPr>
          <p:spPr bwMode="auto">
            <a:xfrm flipV="1">
              <a:off x="1593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5" name="Line 43"/>
            <p:cNvSpPr>
              <a:spLocks noChangeShapeType="1"/>
            </p:cNvSpPr>
            <p:nvPr/>
          </p:nvSpPr>
          <p:spPr bwMode="auto">
            <a:xfrm flipV="1">
              <a:off x="2043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6" name="Line 44"/>
            <p:cNvSpPr>
              <a:spLocks noChangeShapeType="1"/>
            </p:cNvSpPr>
            <p:nvPr/>
          </p:nvSpPr>
          <p:spPr bwMode="auto">
            <a:xfrm flipV="1">
              <a:off x="2493" y="3343"/>
              <a:ext cx="1" cy="3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7" name="Line 45"/>
            <p:cNvSpPr>
              <a:spLocks noChangeShapeType="1"/>
            </p:cNvSpPr>
            <p:nvPr/>
          </p:nvSpPr>
          <p:spPr bwMode="auto">
            <a:xfrm>
              <a:off x="241" y="1584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8" name="Line 46"/>
            <p:cNvSpPr>
              <a:spLocks noChangeShapeType="1"/>
            </p:cNvSpPr>
            <p:nvPr/>
          </p:nvSpPr>
          <p:spPr bwMode="auto">
            <a:xfrm>
              <a:off x="245" y="1584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69" name="Line 47"/>
            <p:cNvSpPr>
              <a:spLocks noChangeShapeType="1"/>
            </p:cNvSpPr>
            <p:nvPr/>
          </p:nvSpPr>
          <p:spPr bwMode="auto">
            <a:xfrm>
              <a:off x="245" y="1610"/>
              <a:ext cx="1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0" name="Line 48"/>
            <p:cNvSpPr>
              <a:spLocks noChangeShapeType="1"/>
            </p:cNvSpPr>
            <p:nvPr/>
          </p:nvSpPr>
          <p:spPr bwMode="auto">
            <a:xfrm>
              <a:off x="256" y="1610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1" name="Line 49"/>
            <p:cNvSpPr>
              <a:spLocks noChangeShapeType="1"/>
            </p:cNvSpPr>
            <p:nvPr/>
          </p:nvSpPr>
          <p:spPr bwMode="auto">
            <a:xfrm>
              <a:off x="260" y="1610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2" name="Line 50"/>
            <p:cNvSpPr>
              <a:spLocks noChangeShapeType="1"/>
            </p:cNvSpPr>
            <p:nvPr/>
          </p:nvSpPr>
          <p:spPr bwMode="auto">
            <a:xfrm>
              <a:off x="260" y="1642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3" name="Line 51"/>
            <p:cNvSpPr>
              <a:spLocks noChangeShapeType="1"/>
            </p:cNvSpPr>
            <p:nvPr/>
          </p:nvSpPr>
          <p:spPr bwMode="auto">
            <a:xfrm>
              <a:off x="264" y="1642"/>
              <a:ext cx="1" cy="5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4" name="Line 52"/>
            <p:cNvSpPr>
              <a:spLocks noChangeShapeType="1"/>
            </p:cNvSpPr>
            <p:nvPr/>
          </p:nvSpPr>
          <p:spPr bwMode="auto">
            <a:xfrm>
              <a:off x="264" y="1695"/>
              <a:ext cx="3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5" name="Line 53"/>
            <p:cNvSpPr>
              <a:spLocks noChangeShapeType="1"/>
            </p:cNvSpPr>
            <p:nvPr/>
          </p:nvSpPr>
          <p:spPr bwMode="auto">
            <a:xfrm>
              <a:off x="267" y="1695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6" name="Line 54"/>
            <p:cNvSpPr>
              <a:spLocks noChangeShapeType="1"/>
            </p:cNvSpPr>
            <p:nvPr/>
          </p:nvSpPr>
          <p:spPr bwMode="auto">
            <a:xfrm>
              <a:off x="267" y="1727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7" name="Line 55"/>
            <p:cNvSpPr>
              <a:spLocks noChangeShapeType="1"/>
            </p:cNvSpPr>
            <p:nvPr/>
          </p:nvSpPr>
          <p:spPr bwMode="auto">
            <a:xfrm>
              <a:off x="275" y="1727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8" name="Line 56"/>
            <p:cNvSpPr>
              <a:spLocks noChangeShapeType="1"/>
            </p:cNvSpPr>
            <p:nvPr/>
          </p:nvSpPr>
          <p:spPr bwMode="auto">
            <a:xfrm>
              <a:off x="275" y="1753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79" name="Line 57"/>
            <p:cNvSpPr>
              <a:spLocks noChangeShapeType="1"/>
            </p:cNvSpPr>
            <p:nvPr/>
          </p:nvSpPr>
          <p:spPr bwMode="auto">
            <a:xfrm>
              <a:off x="282" y="1753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0" name="Line 58"/>
            <p:cNvSpPr>
              <a:spLocks noChangeShapeType="1"/>
            </p:cNvSpPr>
            <p:nvPr/>
          </p:nvSpPr>
          <p:spPr bwMode="auto">
            <a:xfrm>
              <a:off x="282" y="1780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1" name="Line 59"/>
            <p:cNvSpPr>
              <a:spLocks noChangeShapeType="1"/>
            </p:cNvSpPr>
            <p:nvPr/>
          </p:nvSpPr>
          <p:spPr bwMode="auto">
            <a:xfrm>
              <a:off x="289" y="1780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2" name="Line 60"/>
            <p:cNvSpPr>
              <a:spLocks noChangeShapeType="1"/>
            </p:cNvSpPr>
            <p:nvPr/>
          </p:nvSpPr>
          <p:spPr bwMode="auto">
            <a:xfrm>
              <a:off x="293" y="1780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3" name="Line 61"/>
            <p:cNvSpPr>
              <a:spLocks noChangeShapeType="1"/>
            </p:cNvSpPr>
            <p:nvPr/>
          </p:nvSpPr>
          <p:spPr bwMode="auto">
            <a:xfrm>
              <a:off x="293" y="1812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4" name="Line 62"/>
            <p:cNvSpPr>
              <a:spLocks noChangeShapeType="1"/>
            </p:cNvSpPr>
            <p:nvPr/>
          </p:nvSpPr>
          <p:spPr bwMode="auto">
            <a:xfrm>
              <a:off x="301" y="1812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5" name="Line 63"/>
            <p:cNvSpPr>
              <a:spLocks noChangeShapeType="1"/>
            </p:cNvSpPr>
            <p:nvPr/>
          </p:nvSpPr>
          <p:spPr bwMode="auto">
            <a:xfrm>
              <a:off x="301" y="1838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6" name="Line 64"/>
            <p:cNvSpPr>
              <a:spLocks noChangeShapeType="1"/>
            </p:cNvSpPr>
            <p:nvPr/>
          </p:nvSpPr>
          <p:spPr bwMode="auto">
            <a:xfrm>
              <a:off x="308" y="1838"/>
              <a:ext cx="1" cy="85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7" name="Line 65"/>
            <p:cNvSpPr>
              <a:spLocks noChangeShapeType="1"/>
            </p:cNvSpPr>
            <p:nvPr/>
          </p:nvSpPr>
          <p:spPr bwMode="auto">
            <a:xfrm>
              <a:off x="308" y="1923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8" name="Line 66"/>
            <p:cNvSpPr>
              <a:spLocks noChangeShapeType="1"/>
            </p:cNvSpPr>
            <p:nvPr/>
          </p:nvSpPr>
          <p:spPr bwMode="auto">
            <a:xfrm>
              <a:off x="308" y="1923"/>
              <a:ext cx="1" cy="3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89" name="Line 67"/>
            <p:cNvSpPr>
              <a:spLocks noChangeShapeType="1"/>
            </p:cNvSpPr>
            <p:nvPr/>
          </p:nvSpPr>
          <p:spPr bwMode="auto">
            <a:xfrm>
              <a:off x="308" y="1956"/>
              <a:ext cx="12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0" name="Line 68"/>
            <p:cNvSpPr>
              <a:spLocks noChangeShapeType="1"/>
            </p:cNvSpPr>
            <p:nvPr/>
          </p:nvSpPr>
          <p:spPr bwMode="auto">
            <a:xfrm>
              <a:off x="320" y="1956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1" name="Line 69"/>
            <p:cNvSpPr>
              <a:spLocks noChangeShapeType="1"/>
            </p:cNvSpPr>
            <p:nvPr/>
          </p:nvSpPr>
          <p:spPr bwMode="auto">
            <a:xfrm>
              <a:off x="320" y="1982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2" name="Line 70"/>
            <p:cNvSpPr>
              <a:spLocks noChangeShapeType="1"/>
            </p:cNvSpPr>
            <p:nvPr/>
          </p:nvSpPr>
          <p:spPr bwMode="auto">
            <a:xfrm>
              <a:off x="327" y="1982"/>
              <a:ext cx="1" cy="58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3" name="Line 71"/>
            <p:cNvSpPr>
              <a:spLocks noChangeShapeType="1"/>
            </p:cNvSpPr>
            <p:nvPr/>
          </p:nvSpPr>
          <p:spPr bwMode="auto">
            <a:xfrm>
              <a:off x="327" y="2040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4" name="Line 72"/>
            <p:cNvSpPr>
              <a:spLocks noChangeShapeType="1"/>
            </p:cNvSpPr>
            <p:nvPr/>
          </p:nvSpPr>
          <p:spPr bwMode="auto">
            <a:xfrm>
              <a:off x="331" y="2040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5" name="Line 73"/>
            <p:cNvSpPr>
              <a:spLocks noChangeShapeType="1"/>
            </p:cNvSpPr>
            <p:nvPr/>
          </p:nvSpPr>
          <p:spPr bwMode="auto">
            <a:xfrm>
              <a:off x="331" y="2072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6" name="Line 74"/>
            <p:cNvSpPr>
              <a:spLocks noChangeShapeType="1"/>
            </p:cNvSpPr>
            <p:nvPr/>
          </p:nvSpPr>
          <p:spPr bwMode="auto">
            <a:xfrm>
              <a:off x="331" y="2072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7" name="Line 75"/>
            <p:cNvSpPr>
              <a:spLocks noChangeShapeType="1"/>
            </p:cNvSpPr>
            <p:nvPr/>
          </p:nvSpPr>
          <p:spPr bwMode="auto">
            <a:xfrm>
              <a:off x="331" y="2099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8" name="Line 76"/>
            <p:cNvSpPr>
              <a:spLocks noChangeShapeType="1"/>
            </p:cNvSpPr>
            <p:nvPr/>
          </p:nvSpPr>
          <p:spPr bwMode="auto">
            <a:xfrm>
              <a:off x="335" y="2099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399" name="Line 77"/>
            <p:cNvSpPr>
              <a:spLocks noChangeShapeType="1"/>
            </p:cNvSpPr>
            <p:nvPr/>
          </p:nvSpPr>
          <p:spPr bwMode="auto">
            <a:xfrm>
              <a:off x="335" y="2131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0" name="Line 78"/>
            <p:cNvSpPr>
              <a:spLocks noChangeShapeType="1"/>
            </p:cNvSpPr>
            <p:nvPr/>
          </p:nvSpPr>
          <p:spPr bwMode="auto">
            <a:xfrm>
              <a:off x="335" y="2131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1" name="Line 79"/>
            <p:cNvSpPr>
              <a:spLocks noChangeShapeType="1"/>
            </p:cNvSpPr>
            <p:nvPr/>
          </p:nvSpPr>
          <p:spPr bwMode="auto">
            <a:xfrm>
              <a:off x="335" y="2158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2" name="Line 80"/>
            <p:cNvSpPr>
              <a:spLocks noChangeShapeType="1"/>
            </p:cNvSpPr>
            <p:nvPr/>
          </p:nvSpPr>
          <p:spPr bwMode="auto">
            <a:xfrm>
              <a:off x="342" y="2158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3" name="Line 81"/>
            <p:cNvSpPr>
              <a:spLocks noChangeShapeType="1"/>
            </p:cNvSpPr>
            <p:nvPr/>
          </p:nvSpPr>
          <p:spPr bwMode="auto">
            <a:xfrm>
              <a:off x="342" y="2184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4" name="Line 82"/>
            <p:cNvSpPr>
              <a:spLocks noChangeShapeType="1"/>
            </p:cNvSpPr>
            <p:nvPr/>
          </p:nvSpPr>
          <p:spPr bwMode="auto">
            <a:xfrm>
              <a:off x="342" y="2184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5" name="Line 83"/>
            <p:cNvSpPr>
              <a:spLocks noChangeShapeType="1"/>
            </p:cNvSpPr>
            <p:nvPr/>
          </p:nvSpPr>
          <p:spPr bwMode="auto">
            <a:xfrm>
              <a:off x="346" y="2184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6" name="Line 84"/>
            <p:cNvSpPr>
              <a:spLocks noChangeShapeType="1"/>
            </p:cNvSpPr>
            <p:nvPr/>
          </p:nvSpPr>
          <p:spPr bwMode="auto">
            <a:xfrm>
              <a:off x="346" y="2215"/>
              <a:ext cx="3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7" name="Line 85"/>
            <p:cNvSpPr>
              <a:spLocks noChangeShapeType="1"/>
            </p:cNvSpPr>
            <p:nvPr/>
          </p:nvSpPr>
          <p:spPr bwMode="auto">
            <a:xfrm>
              <a:off x="349" y="2215"/>
              <a:ext cx="1" cy="3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8" name="Line 86"/>
            <p:cNvSpPr>
              <a:spLocks noChangeShapeType="1"/>
            </p:cNvSpPr>
            <p:nvPr/>
          </p:nvSpPr>
          <p:spPr bwMode="auto">
            <a:xfrm>
              <a:off x="349" y="2248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09" name="Line 87"/>
            <p:cNvSpPr>
              <a:spLocks noChangeShapeType="1"/>
            </p:cNvSpPr>
            <p:nvPr/>
          </p:nvSpPr>
          <p:spPr bwMode="auto">
            <a:xfrm>
              <a:off x="349" y="2248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0" name="Line 88"/>
            <p:cNvSpPr>
              <a:spLocks noChangeShapeType="1"/>
            </p:cNvSpPr>
            <p:nvPr/>
          </p:nvSpPr>
          <p:spPr bwMode="auto">
            <a:xfrm>
              <a:off x="349" y="2274"/>
              <a:ext cx="1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1" name="Line 89"/>
            <p:cNvSpPr>
              <a:spLocks noChangeShapeType="1"/>
            </p:cNvSpPr>
            <p:nvPr/>
          </p:nvSpPr>
          <p:spPr bwMode="auto">
            <a:xfrm>
              <a:off x="360" y="2274"/>
              <a:ext cx="1" cy="3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2" name="Line 90"/>
            <p:cNvSpPr>
              <a:spLocks noChangeShapeType="1"/>
            </p:cNvSpPr>
            <p:nvPr/>
          </p:nvSpPr>
          <p:spPr bwMode="auto">
            <a:xfrm>
              <a:off x="360" y="2307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3" name="Line 91"/>
            <p:cNvSpPr>
              <a:spLocks noChangeShapeType="1"/>
            </p:cNvSpPr>
            <p:nvPr/>
          </p:nvSpPr>
          <p:spPr bwMode="auto">
            <a:xfrm>
              <a:off x="364" y="2307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4" name="Line 92"/>
            <p:cNvSpPr>
              <a:spLocks noChangeShapeType="1"/>
            </p:cNvSpPr>
            <p:nvPr/>
          </p:nvSpPr>
          <p:spPr bwMode="auto">
            <a:xfrm>
              <a:off x="364" y="2333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5" name="Line 93"/>
            <p:cNvSpPr>
              <a:spLocks noChangeShapeType="1"/>
            </p:cNvSpPr>
            <p:nvPr/>
          </p:nvSpPr>
          <p:spPr bwMode="auto">
            <a:xfrm>
              <a:off x="368" y="2333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6" name="Line 94"/>
            <p:cNvSpPr>
              <a:spLocks noChangeShapeType="1"/>
            </p:cNvSpPr>
            <p:nvPr/>
          </p:nvSpPr>
          <p:spPr bwMode="auto">
            <a:xfrm>
              <a:off x="368" y="2364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7" name="Line 95"/>
            <p:cNvSpPr>
              <a:spLocks noChangeShapeType="1"/>
            </p:cNvSpPr>
            <p:nvPr/>
          </p:nvSpPr>
          <p:spPr bwMode="auto">
            <a:xfrm>
              <a:off x="372" y="2364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8" name="Line 96"/>
            <p:cNvSpPr>
              <a:spLocks noChangeShapeType="1"/>
            </p:cNvSpPr>
            <p:nvPr/>
          </p:nvSpPr>
          <p:spPr bwMode="auto">
            <a:xfrm>
              <a:off x="372" y="2391"/>
              <a:ext cx="1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19" name="Line 97"/>
            <p:cNvSpPr>
              <a:spLocks noChangeShapeType="1"/>
            </p:cNvSpPr>
            <p:nvPr/>
          </p:nvSpPr>
          <p:spPr bwMode="auto">
            <a:xfrm>
              <a:off x="383" y="2391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0" name="Line 98"/>
            <p:cNvSpPr>
              <a:spLocks noChangeShapeType="1"/>
            </p:cNvSpPr>
            <p:nvPr/>
          </p:nvSpPr>
          <p:spPr bwMode="auto">
            <a:xfrm>
              <a:off x="383" y="2423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1" name="Line 99"/>
            <p:cNvSpPr>
              <a:spLocks noChangeShapeType="1"/>
            </p:cNvSpPr>
            <p:nvPr/>
          </p:nvSpPr>
          <p:spPr bwMode="auto">
            <a:xfrm>
              <a:off x="390" y="2423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2" name="Line 100"/>
            <p:cNvSpPr>
              <a:spLocks noChangeShapeType="1"/>
            </p:cNvSpPr>
            <p:nvPr/>
          </p:nvSpPr>
          <p:spPr bwMode="auto">
            <a:xfrm>
              <a:off x="390" y="2455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3" name="Line 101"/>
            <p:cNvSpPr>
              <a:spLocks noChangeShapeType="1"/>
            </p:cNvSpPr>
            <p:nvPr/>
          </p:nvSpPr>
          <p:spPr bwMode="auto">
            <a:xfrm>
              <a:off x="398" y="2455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4" name="Line 102"/>
            <p:cNvSpPr>
              <a:spLocks noChangeShapeType="1"/>
            </p:cNvSpPr>
            <p:nvPr/>
          </p:nvSpPr>
          <p:spPr bwMode="auto">
            <a:xfrm>
              <a:off x="398" y="2482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5" name="Line 103"/>
            <p:cNvSpPr>
              <a:spLocks noChangeShapeType="1"/>
            </p:cNvSpPr>
            <p:nvPr/>
          </p:nvSpPr>
          <p:spPr bwMode="auto">
            <a:xfrm>
              <a:off x="405" y="2482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6" name="Line 104"/>
            <p:cNvSpPr>
              <a:spLocks noChangeShapeType="1"/>
            </p:cNvSpPr>
            <p:nvPr/>
          </p:nvSpPr>
          <p:spPr bwMode="auto">
            <a:xfrm>
              <a:off x="405" y="2514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7" name="Line 105"/>
            <p:cNvSpPr>
              <a:spLocks noChangeShapeType="1"/>
            </p:cNvSpPr>
            <p:nvPr/>
          </p:nvSpPr>
          <p:spPr bwMode="auto">
            <a:xfrm>
              <a:off x="405" y="2514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8" name="Line 106"/>
            <p:cNvSpPr>
              <a:spLocks noChangeShapeType="1"/>
            </p:cNvSpPr>
            <p:nvPr/>
          </p:nvSpPr>
          <p:spPr bwMode="auto">
            <a:xfrm>
              <a:off x="405" y="2540"/>
              <a:ext cx="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29" name="Line 107"/>
            <p:cNvSpPr>
              <a:spLocks noChangeShapeType="1"/>
            </p:cNvSpPr>
            <p:nvPr/>
          </p:nvSpPr>
          <p:spPr bwMode="auto">
            <a:xfrm>
              <a:off x="412" y="2540"/>
              <a:ext cx="1" cy="64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0" name="Line 108"/>
            <p:cNvSpPr>
              <a:spLocks noChangeShapeType="1"/>
            </p:cNvSpPr>
            <p:nvPr/>
          </p:nvSpPr>
          <p:spPr bwMode="auto">
            <a:xfrm>
              <a:off x="412" y="2604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1" name="Line 109"/>
            <p:cNvSpPr>
              <a:spLocks noChangeShapeType="1"/>
            </p:cNvSpPr>
            <p:nvPr/>
          </p:nvSpPr>
          <p:spPr bwMode="auto">
            <a:xfrm>
              <a:off x="412" y="2604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2" name="Line 110"/>
            <p:cNvSpPr>
              <a:spLocks noChangeShapeType="1"/>
            </p:cNvSpPr>
            <p:nvPr/>
          </p:nvSpPr>
          <p:spPr bwMode="auto">
            <a:xfrm>
              <a:off x="412" y="2630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3" name="Line 111"/>
            <p:cNvSpPr>
              <a:spLocks noChangeShapeType="1"/>
            </p:cNvSpPr>
            <p:nvPr/>
          </p:nvSpPr>
          <p:spPr bwMode="auto">
            <a:xfrm>
              <a:off x="420" y="2630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4" name="Line 112"/>
            <p:cNvSpPr>
              <a:spLocks noChangeShapeType="1"/>
            </p:cNvSpPr>
            <p:nvPr/>
          </p:nvSpPr>
          <p:spPr bwMode="auto">
            <a:xfrm>
              <a:off x="420" y="2662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5" name="Line 113"/>
            <p:cNvSpPr>
              <a:spLocks noChangeShapeType="1"/>
            </p:cNvSpPr>
            <p:nvPr/>
          </p:nvSpPr>
          <p:spPr bwMode="auto">
            <a:xfrm>
              <a:off x="424" y="2662"/>
              <a:ext cx="1" cy="8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6" name="Line 114"/>
            <p:cNvSpPr>
              <a:spLocks noChangeShapeType="1"/>
            </p:cNvSpPr>
            <p:nvPr/>
          </p:nvSpPr>
          <p:spPr bwMode="auto">
            <a:xfrm>
              <a:off x="424" y="2748"/>
              <a:ext cx="3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7" name="Line 115"/>
            <p:cNvSpPr>
              <a:spLocks noChangeShapeType="1"/>
            </p:cNvSpPr>
            <p:nvPr/>
          </p:nvSpPr>
          <p:spPr bwMode="auto">
            <a:xfrm>
              <a:off x="427" y="2748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8" name="Line 116"/>
            <p:cNvSpPr>
              <a:spLocks noChangeShapeType="1"/>
            </p:cNvSpPr>
            <p:nvPr/>
          </p:nvSpPr>
          <p:spPr bwMode="auto">
            <a:xfrm>
              <a:off x="427" y="2779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39" name="Line 117"/>
            <p:cNvSpPr>
              <a:spLocks noChangeShapeType="1"/>
            </p:cNvSpPr>
            <p:nvPr/>
          </p:nvSpPr>
          <p:spPr bwMode="auto">
            <a:xfrm>
              <a:off x="431" y="2779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0" name="Line 118"/>
            <p:cNvSpPr>
              <a:spLocks noChangeShapeType="1"/>
            </p:cNvSpPr>
            <p:nvPr/>
          </p:nvSpPr>
          <p:spPr bwMode="auto">
            <a:xfrm>
              <a:off x="431" y="2811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1" name="Line 119"/>
            <p:cNvSpPr>
              <a:spLocks noChangeShapeType="1"/>
            </p:cNvSpPr>
            <p:nvPr/>
          </p:nvSpPr>
          <p:spPr bwMode="auto">
            <a:xfrm>
              <a:off x="439" y="2811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2" name="Line 120"/>
            <p:cNvSpPr>
              <a:spLocks noChangeShapeType="1"/>
            </p:cNvSpPr>
            <p:nvPr/>
          </p:nvSpPr>
          <p:spPr bwMode="auto">
            <a:xfrm>
              <a:off x="439" y="2843"/>
              <a:ext cx="1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3" name="Line 121"/>
            <p:cNvSpPr>
              <a:spLocks noChangeShapeType="1"/>
            </p:cNvSpPr>
            <p:nvPr/>
          </p:nvSpPr>
          <p:spPr bwMode="auto">
            <a:xfrm>
              <a:off x="457" y="2843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4" name="Line 122"/>
            <p:cNvSpPr>
              <a:spLocks noChangeShapeType="1"/>
            </p:cNvSpPr>
            <p:nvPr/>
          </p:nvSpPr>
          <p:spPr bwMode="auto">
            <a:xfrm>
              <a:off x="457" y="2875"/>
              <a:ext cx="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5" name="Line 123"/>
            <p:cNvSpPr>
              <a:spLocks noChangeShapeType="1"/>
            </p:cNvSpPr>
            <p:nvPr/>
          </p:nvSpPr>
          <p:spPr bwMode="auto">
            <a:xfrm>
              <a:off x="461" y="2875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6" name="Line 124"/>
            <p:cNvSpPr>
              <a:spLocks noChangeShapeType="1"/>
            </p:cNvSpPr>
            <p:nvPr/>
          </p:nvSpPr>
          <p:spPr bwMode="auto">
            <a:xfrm>
              <a:off x="461" y="2907"/>
              <a:ext cx="1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7" name="Line 125"/>
            <p:cNvSpPr>
              <a:spLocks noChangeShapeType="1"/>
            </p:cNvSpPr>
            <p:nvPr/>
          </p:nvSpPr>
          <p:spPr bwMode="auto">
            <a:xfrm>
              <a:off x="472" y="2907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8" name="Line 126"/>
            <p:cNvSpPr>
              <a:spLocks noChangeShapeType="1"/>
            </p:cNvSpPr>
            <p:nvPr/>
          </p:nvSpPr>
          <p:spPr bwMode="auto">
            <a:xfrm>
              <a:off x="472" y="2938"/>
              <a:ext cx="22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49" name="Line 127"/>
            <p:cNvSpPr>
              <a:spLocks noChangeShapeType="1"/>
            </p:cNvSpPr>
            <p:nvPr/>
          </p:nvSpPr>
          <p:spPr bwMode="auto">
            <a:xfrm>
              <a:off x="494" y="2938"/>
              <a:ext cx="1" cy="3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0" name="Line 128"/>
            <p:cNvSpPr>
              <a:spLocks noChangeShapeType="1"/>
            </p:cNvSpPr>
            <p:nvPr/>
          </p:nvSpPr>
          <p:spPr bwMode="auto">
            <a:xfrm>
              <a:off x="494" y="2971"/>
              <a:ext cx="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1" name="Line 129"/>
            <p:cNvSpPr>
              <a:spLocks noChangeShapeType="1"/>
            </p:cNvSpPr>
            <p:nvPr/>
          </p:nvSpPr>
          <p:spPr bwMode="auto">
            <a:xfrm>
              <a:off x="502" y="2971"/>
              <a:ext cx="1" cy="26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2" name="Line 130"/>
            <p:cNvSpPr>
              <a:spLocks noChangeShapeType="1"/>
            </p:cNvSpPr>
            <p:nvPr/>
          </p:nvSpPr>
          <p:spPr bwMode="auto">
            <a:xfrm>
              <a:off x="502" y="2997"/>
              <a:ext cx="26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3" name="Line 131"/>
            <p:cNvSpPr>
              <a:spLocks noChangeShapeType="1"/>
            </p:cNvSpPr>
            <p:nvPr/>
          </p:nvSpPr>
          <p:spPr bwMode="auto">
            <a:xfrm>
              <a:off x="528" y="2997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4" name="Line 132"/>
            <p:cNvSpPr>
              <a:spLocks noChangeShapeType="1"/>
            </p:cNvSpPr>
            <p:nvPr/>
          </p:nvSpPr>
          <p:spPr bwMode="auto">
            <a:xfrm>
              <a:off x="528" y="3029"/>
              <a:ext cx="22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5" name="Line 133"/>
            <p:cNvSpPr>
              <a:spLocks noChangeShapeType="1"/>
            </p:cNvSpPr>
            <p:nvPr/>
          </p:nvSpPr>
          <p:spPr bwMode="auto">
            <a:xfrm>
              <a:off x="550" y="3029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6" name="Line 134"/>
            <p:cNvSpPr>
              <a:spLocks noChangeShapeType="1"/>
            </p:cNvSpPr>
            <p:nvPr/>
          </p:nvSpPr>
          <p:spPr bwMode="auto">
            <a:xfrm>
              <a:off x="550" y="3061"/>
              <a:ext cx="34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7" name="Line 135"/>
            <p:cNvSpPr>
              <a:spLocks noChangeShapeType="1"/>
            </p:cNvSpPr>
            <p:nvPr/>
          </p:nvSpPr>
          <p:spPr bwMode="auto">
            <a:xfrm>
              <a:off x="584" y="3061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8" name="Line 136"/>
            <p:cNvSpPr>
              <a:spLocks noChangeShapeType="1"/>
            </p:cNvSpPr>
            <p:nvPr/>
          </p:nvSpPr>
          <p:spPr bwMode="auto">
            <a:xfrm>
              <a:off x="584" y="3093"/>
              <a:ext cx="37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59" name="Line 137"/>
            <p:cNvSpPr>
              <a:spLocks noChangeShapeType="1"/>
            </p:cNvSpPr>
            <p:nvPr/>
          </p:nvSpPr>
          <p:spPr bwMode="auto">
            <a:xfrm>
              <a:off x="621" y="3093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0" name="Line 138"/>
            <p:cNvSpPr>
              <a:spLocks noChangeShapeType="1"/>
            </p:cNvSpPr>
            <p:nvPr/>
          </p:nvSpPr>
          <p:spPr bwMode="auto">
            <a:xfrm>
              <a:off x="621" y="3125"/>
              <a:ext cx="52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1" name="Line 139"/>
            <p:cNvSpPr>
              <a:spLocks noChangeShapeType="1"/>
            </p:cNvSpPr>
            <p:nvPr/>
          </p:nvSpPr>
          <p:spPr bwMode="auto">
            <a:xfrm>
              <a:off x="673" y="3125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2" name="Line 140"/>
            <p:cNvSpPr>
              <a:spLocks noChangeShapeType="1"/>
            </p:cNvSpPr>
            <p:nvPr/>
          </p:nvSpPr>
          <p:spPr bwMode="auto">
            <a:xfrm>
              <a:off x="673" y="3156"/>
              <a:ext cx="1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3" name="Line 141"/>
            <p:cNvSpPr>
              <a:spLocks noChangeShapeType="1"/>
            </p:cNvSpPr>
            <p:nvPr/>
          </p:nvSpPr>
          <p:spPr bwMode="auto">
            <a:xfrm>
              <a:off x="684" y="3156"/>
              <a:ext cx="1" cy="33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4" name="Line 142"/>
            <p:cNvSpPr>
              <a:spLocks noChangeShapeType="1"/>
            </p:cNvSpPr>
            <p:nvPr/>
          </p:nvSpPr>
          <p:spPr bwMode="auto">
            <a:xfrm>
              <a:off x="684" y="3189"/>
              <a:ext cx="19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5" name="Line 143"/>
            <p:cNvSpPr>
              <a:spLocks noChangeShapeType="1"/>
            </p:cNvSpPr>
            <p:nvPr/>
          </p:nvSpPr>
          <p:spPr bwMode="auto">
            <a:xfrm>
              <a:off x="703" y="3189"/>
              <a:ext cx="1" cy="3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6" name="Line 144"/>
            <p:cNvSpPr>
              <a:spLocks noChangeShapeType="1"/>
            </p:cNvSpPr>
            <p:nvPr/>
          </p:nvSpPr>
          <p:spPr bwMode="auto">
            <a:xfrm>
              <a:off x="703" y="3220"/>
              <a:ext cx="1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7" name="Line 145"/>
            <p:cNvSpPr>
              <a:spLocks noChangeShapeType="1"/>
            </p:cNvSpPr>
            <p:nvPr/>
          </p:nvSpPr>
          <p:spPr bwMode="auto">
            <a:xfrm>
              <a:off x="703" y="3220"/>
              <a:ext cx="1" cy="27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8" name="Line 146"/>
            <p:cNvSpPr>
              <a:spLocks noChangeShapeType="1"/>
            </p:cNvSpPr>
            <p:nvPr/>
          </p:nvSpPr>
          <p:spPr bwMode="auto">
            <a:xfrm>
              <a:off x="703" y="3247"/>
              <a:ext cx="592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69" name="Line 147"/>
            <p:cNvSpPr>
              <a:spLocks noChangeShapeType="1"/>
            </p:cNvSpPr>
            <p:nvPr/>
          </p:nvSpPr>
          <p:spPr bwMode="auto">
            <a:xfrm>
              <a:off x="1295" y="3247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0" name="Line 148"/>
            <p:cNvSpPr>
              <a:spLocks noChangeShapeType="1"/>
            </p:cNvSpPr>
            <p:nvPr/>
          </p:nvSpPr>
          <p:spPr bwMode="auto">
            <a:xfrm>
              <a:off x="1295" y="3279"/>
              <a:ext cx="238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1" name="Line 149"/>
            <p:cNvSpPr>
              <a:spLocks noChangeShapeType="1"/>
            </p:cNvSpPr>
            <p:nvPr/>
          </p:nvSpPr>
          <p:spPr bwMode="auto">
            <a:xfrm>
              <a:off x="1533" y="3279"/>
              <a:ext cx="1" cy="3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2" name="Line 150"/>
            <p:cNvSpPr>
              <a:spLocks noChangeShapeType="1"/>
            </p:cNvSpPr>
            <p:nvPr/>
          </p:nvSpPr>
          <p:spPr bwMode="auto">
            <a:xfrm>
              <a:off x="1533" y="3311"/>
              <a:ext cx="633" cy="1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3" name="Line 151"/>
            <p:cNvSpPr>
              <a:spLocks noChangeShapeType="1"/>
            </p:cNvSpPr>
            <p:nvPr/>
          </p:nvSpPr>
          <p:spPr bwMode="auto">
            <a:xfrm>
              <a:off x="241" y="1584"/>
              <a:ext cx="4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4" name="Line 152"/>
            <p:cNvSpPr>
              <a:spLocks noChangeShapeType="1"/>
            </p:cNvSpPr>
            <p:nvPr/>
          </p:nvSpPr>
          <p:spPr bwMode="auto">
            <a:xfrm>
              <a:off x="245" y="1584"/>
              <a:ext cx="7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5" name="Line 153"/>
            <p:cNvSpPr>
              <a:spLocks noChangeShapeType="1"/>
            </p:cNvSpPr>
            <p:nvPr/>
          </p:nvSpPr>
          <p:spPr bwMode="auto">
            <a:xfrm>
              <a:off x="252" y="1584"/>
              <a:ext cx="1" cy="52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6" name="Line 154"/>
            <p:cNvSpPr>
              <a:spLocks noChangeShapeType="1"/>
            </p:cNvSpPr>
            <p:nvPr/>
          </p:nvSpPr>
          <p:spPr bwMode="auto">
            <a:xfrm>
              <a:off x="252" y="1636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7" name="Line 155"/>
            <p:cNvSpPr>
              <a:spLocks noChangeShapeType="1"/>
            </p:cNvSpPr>
            <p:nvPr/>
          </p:nvSpPr>
          <p:spPr bwMode="auto">
            <a:xfrm>
              <a:off x="252" y="1636"/>
              <a:ext cx="1" cy="33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8" name="Line 156"/>
            <p:cNvSpPr>
              <a:spLocks noChangeShapeType="1"/>
            </p:cNvSpPr>
            <p:nvPr/>
          </p:nvSpPr>
          <p:spPr bwMode="auto">
            <a:xfrm>
              <a:off x="252" y="1669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79" name="Line 157"/>
            <p:cNvSpPr>
              <a:spLocks noChangeShapeType="1"/>
            </p:cNvSpPr>
            <p:nvPr/>
          </p:nvSpPr>
          <p:spPr bwMode="auto">
            <a:xfrm>
              <a:off x="256" y="1669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0" name="Line 158"/>
            <p:cNvSpPr>
              <a:spLocks noChangeShapeType="1"/>
            </p:cNvSpPr>
            <p:nvPr/>
          </p:nvSpPr>
          <p:spPr bwMode="auto">
            <a:xfrm>
              <a:off x="256" y="1695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1" name="Line 159"/>
            <p:cNvSpPr>
              <a:spLocks noChangeShapeType="1"/>
            </p:cNvSpPr>
            <p:nvPr/>
          </p:nvSpPr>
          <p:spPr bwMode="auto">
            <a:xfrm>
              <a:off x="260" y="1695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2" name="Line 160"/>
            <p:cNvSpPr>
              <a:spLocks noChangeShapeType="1"/>
            </p:cNvSpPr>
            <p:nvPr/>
          </p:nvSpPr>
          <p:spPr bwMode="auto">
            <a:xfrm>
              <a:off x="264" y="1695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3" name="Line 161"/>
            <p:cNvSpPr>
              <a:spLocks noChangeShapeType="1"/>
            </p:cNvSpPr>
            <p:nvPr/>
          </p:nvSpPr>
          <p:spPr bwMode="auto">
            <a:xfrm>
              <a:off x="264" y="1722"/>
              <a:ext cx="7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4" name="Line 162"/>
            <p:cNvSpPr>
              <a:spLocks noChangeShapeType="1"/>
            </p:cNvSpPr>
            <p:nvPr/>
          </p:nvSpPr>
          <p:spPr bwMode="auto">
            <a:xfrm>
              <a:off x="271" y="1722"/>
              <a:ext cx="1" cy="5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5" name="Line 163"/>
            <p:cNvSpPr>
              <a:spLocks noChangeShapeType="1"/>
            </p:cNvSpPr>
            <p:nvPr/>
          </p:nvSpPr>
          <p:spPr bwMode="auto">
            <a:xfrm>
              <a:off x="271" y="1774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6" name="Line 164"/>
            <p:cNvSpPr>
              <a:spLocks noChangeShapeType="1"/>
            </p:cNvSpPr>
            <p:nvPr/>
          </p:nvSpPr>
          <p:spPr bwMode="auto">
            <a:xfrm>
              <a:off x="275" y="1774"/>
              <a:ext cx="1" cy="33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7" name="Line 165"/>
            <p:cNvSpPr>
              <a:spLocks noChangeShapeType="1"/>
            </p:cNvSpPr>
            <p:nvPr/>
          </p:nvSpPr>
          <p:spPr bwMode="auto">
            <a:xfrm>
              <a:off x="275" y="1807"/>
              <a:ext cx="18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8" name="Line 166"/>
            <p:cNvSpPr>
              <a:spLocks noChangeShapeType="1"/>
            </p:cNvSpPr>
            <p:nvPr/>
          </p:nvSpPr>
          <p:spPr bwMode="auto">
            <a:xfrm>
              <a:off x="293" y="1807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89" name="Line 167"/>
            <p:cNvSpPr>
              <a:spLocks noChangeShapeType="1"/>
            </p:cNvSpPr>
            <p:nvPr/>
          </p:nvSpPr>
          <p:spPr bwMode="auto">
            <a:xfrm>
              <a:off x="293" y="1833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0" name="Line 168"/>
            <p:cNvSpPr>
              <a:spLocks noChangeShapeType="1"/>
            </p:cNvSpPr>
            <p:nvPr/>
          </p:nvSpPr>
          <p:spPr bwMode="auto">
            <a:xfrm>
              <a:off x="293" y="1833"/>
              <a:ext cx="1" cy="59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1" name="Line 169"/>
            <p:cNvSpPr>
              <a:spLocks noChangeShapeType="1"/>
            </p:cNvSpPr>
            <p:nvPr/>
          </p:nvSpPr>
          <p:spPr bwMode="auto">
            <a:xfrm>
              <a:off x="293" y="1892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2" name="Line 170"/>
            <p:cNvSpPr>
              <a:spLocks noChangeShapeType="1"/>
            </p:cNvSpPr>
            <p:nvPr/>
          </p:nvSpPr>
          <p:spPr bwMode="auto">
            <a:xfrm>
              <a:off x="293" y="1892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3" name="Line 171"/>
            <p:cNvSpPr>
              <a:spLocks noChangeShapeType="1"/>
            </p:cNvSpPr>
            <p:nvPr/>
          </p:nvSpPr>
          <p:spPr bwMode="auto">
            <a:xfrm>
              <a:off x="293" y="1918"/>
              <a:ext cx="8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4" name="Line 172"/>
            <p:cNvSpPr>
              <a:spLocks noChangeShapeType="1"/>
            </p:cNvSpPr>
            <p:nvPr/>
          </p:nvSpPr>
          <p:spPr bwMode="auto">
            <a:xfrm>
              <a:off x="301" y="1918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5" name="Line 173"/>
            <p:cNvSpPr>
              <a:spLocks noChangeShapeType="1"/>
            </p:cNvSpPr>
            <p:nvPr/>
          </p:nvSpPr>
          <p:spPr bwMode="auto">
            <a:xfrm>
              <a:off x="301" y="1945"/>
              <a:ext cx="3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6" name="Line 174"/>
            <p:cNvSpPr>
              <a:spLocks noChangeShapeType="1"/>
            </p:cNvSpPr>
            <p:nvPr/>
          </p:nvSpPr>
          <p:spPr bwMode="auto">
            <a:xfrm>
              <a:off x="304" y="1945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7" name="Line 175"/>
            <p:cNvSpPr>
              <a:spLocks noChangeShapeType="1"/>
            </p:cNvSpPr>
            <p:nvPr/>
          </p:nvSpPr>
          <p:spPr bwMode="auto">
            <a:xfrm>
              <a:off x="304" y="1971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8" name="Line 176"/>
            <p:cNvSpPr>
              <a:spLocks noChangeShapeType="1"/>
            </p:cNvSpPr>
            <p:nvPr/>
          </p:nvSpPr>
          <p:spPr bwMode="auto">
            <a:xfrm>
              <a:off x="308" y="1971"/>
              <a:ext cx="1" cy="3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499" name="Line 177"/>
            <p:cNvSpPr>
              <a:spLocks noChangeShapeType="1"/>
            </p:cNvSpPr>
            <p:nvPr/>
          </p:nvSpPr>
          <p:spPr bwMode="auto">
            <a:xfrm>
              <a:off x="308" y="2003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0" name="Line 178"/>
            <p:cNvSpPr>
              <a:spLocks noChangeShapeType="1"/>
            </p:cNvSpPr>
            <p:nvPr/>
          </p:nvSpPr>
          <p:spPr bwMode="auto">
            <a:xfrm>
              <a:off x="308" y="2003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1" name="Line 179"/>
            <p:cNvSpPr>
              <a:spLocks noChangeShapeType="1"/>
            </p:cNvSpPr>
            <p:nvPr/>
          </p:nvSpPr>
          <p:spPr bwMode="auto">
            <a:xfrm>
              <a:off x="308" y="2030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2" name="Line 180"/>
            <p:cNvSpPr>
              <a:spLocks noChangeShapeType="1"/>
            </p:cNvSpPr>
            <p:nvPr/>
          </p:nvSpPr>
          <p:spPr bwMode="auto">
            <a:xfrm>
              <a:off x="308" y="2030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3" name="Line 181"/>
            <p:cNvSpPr>
              <a:spLocks noChangeShapeType="1"/>
            </p:cNvSpPr>
            <p:nvPr/>
          </p:nvSpPr>
          <p:spPr bwMode="auto">
            <a:xfrm>
              <a:off x="308" y="2056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4" name="Line 182"/>
            <p:cNvSpPr>
              <a:spLocks noChangeShapeType="1"/>
            </p:cNvSpPr>
            <p:nvPr/>
          </p:nvSpPr>
          <p:spPr bwMode="auto">
            <a:xfrm>
              <a:off x="312" y="2056"/>
              <a:ext cx="1" cy="59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5" name="Line 183"/>
            <p:cNvSpPr>
              <a:spLocks noChangeShapeType="1"/>
            </p:cNvSpPr>
            <p:nvPr/>
          </p:nvSpPr>
          <p:spPr bwMode="auto">
            <a:xfrm>
              <a:off x="312" y="2115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6" name="Line 184"/>
            <p:cNvSpPr>
              <a:spLocks noChangeShapeType="1"/>
            </p:cNvSpPr>
            <p:nvPr/>
          </p:nvSpPr>
          <p:spPr bwMode="auto">
            <a:xfrm>
              <a:off x="312" y="2115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7" name="Line 185"/>
            <p:cNvSpPr>
              <a:spLocks noChangeShapeType="1"/>
            </p:cNvSpPr>
            <p:nvPr/>
          </p:nvSpPr>
          <p:spPr bwMode="auto">
            <a:xfrm>
              <a:off x="312" y="2141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8" name="Line 186"/>
            <p:cNvSpPr>
              <a:spLocks noChangeShapeType="1"/>
            </p:cNvSpPr>
            <p:nvPr/>
          </p:nvSpPr>
          <p:spPr bwMode="auto">
            <a:xfrm>
              <a:off x="316" y="2141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09" name="Line 187"/>
            <p:cNvSpPr>
              <a:spLocks noChangeShapeType="1"/>
            </p:cNvSpPr>
            <p:nvPr/>
          </p:nvSpPr>
          <p:spPr bwMode="auto">
            <a:xfrm>
              <a:off x="316" y="2168"/>
              <a:ext cx="1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0" name="Line 188"/>
            <p:cNvSpPr>
              <a:spLocks noChangeShapeType="1"/>
            </p:cNvSpPr>
            <p:nvPr/>
          </p:nvSpPr>
          <p:spPr bwMode="auto">
            <a:xfrm>
              <a:off x="316" y="2168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1" name="Line 189"/>
            <p:cNvSpPr>
              <a:spLocks noChangeShapeType="1"/>
            </p:cNvSpPr>
            <p:nvPr/>
          </p:nvSpPr>
          <p:spPr bwMode="auto">
            <a:xfrm>
              <a:off x="316" y="2194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2" name="Line 190"/>
            <p:cNvSpPr>
              <a:spLocks noChangeShapeType="1"/>
            </p:cNvSpPr>
            <p:nvPr/>
          </p:nvSpPr>
          <p:spPr bwMode="auto">
            <a:xfrm>
              <a:off x="316" y="2194"/>
              <a:ext cx="1" cy="3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3" name="Line 191"/>
            <p:cNvSpPr>
              <a:spLocks noChangeShapeType="1"/>
            </p:cNvSpPr>
            <p:nvPr/>
          </p:nvSpPr>
          <p:spPr bwMode="auto">
            <a:xfrm>
              <a:off x="316" y="2226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4" name="Line 192"/>
            <p:cNvSpPr>
              <a:spLocks noChangeShapeType="1"/>
            </p:cNvSpPr>
            <p:nvPr/>
          </p:nvSpPr>
          <p:spPr bwMode="auto">
            <a:xfrm>
              <a:off x="316" y="2226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5" name="Line 193"/>
            <p:cNvSpPr>
              <a:spLocks noChangeShapeType="1"/>
            </p:cNvSpPr>
            <p:nvPr/>
          </p:nvSpPr>
          <p:spPr bwMode="auto">
            <a:xfrm>
              <a:off x="316" y="2253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6" name="Line 194"/>
            <p:cNvSpPr>
              <a:spLocks noChangeShapeType="1"/>
            </p:cNvSpPr>
            <p:nvPr/>
          </p:nvSpPr>
          <p:spPr bwMode="auto">
            <a:xfrm>
              <a:off x="320" y="2253"/>
              <a:ext cx="1" cy="11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7" name="Line 195"/>
            <p:cNvSpPr>
              <a:spLocks noChangeShapeType="1"/>
            </p:cNvSpPr>
            <p:nvPr/>
          </p:nvSpPr>
          <p:spPr bwMode="auto">
            <a:xfrm>
              <a:off x="320" y="2364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8" name="Line 196"/>
            <p:cNvSpPr>
              <a:spLocks noChangeShapeType="1"/>
            </p:cNvSpPr>
            <p:nvPr/>
          </p:nvSpPr>
          <p:spPr bwMode="auto">
            <a:xfrm>
              <a:off x="320" y="2364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19" name="Line 197"/>
            <p:cNvSpPr>
              <a:spLocks noChangeShapeType="1"/>
            </p:cNvSpPr>
            <p:nvPr/>
          </p:nvSpPr>
          <p:spPr bwMode="auto">
            <a:xfrm>
              <a:off x="320" y="2391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0" name="Line 198"/>
            <p:cNvSpPr>
              <a:spLocks noChangeShapeType="1"/>
            </p:cNvSpPr>
            <p:nvPr/>
          </p:nvSpPr>
          <p:spPr bwMode="auto">
            <a:xfrm>
              <a:off x="320" y="2391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1" name="Line 199"/>
            <p:cNvSpPr>
              <a:spLocks noChangeShapeType="1"/>
            </p:cNvSpPr>
            <p:nvPr/>
          </p:nvSpPr>
          <p:spPr bwMode="auto">
            <a:xfrm>
              <a:off x="320" y="2418"/>
              <a:ext cx="3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2" name="Line 200"/>
            <p:cNvSpPr>
              <a:spLocks noChangeShapeType="1"/>
            </p:cNvSpPr>
            <p:nvPr/>
          </p:nvSpPr>
          <p:spPr bwMode="auto">
            <a:xfrm>
              <a:off x="323" y="2418"/>
              <a:ext cx="1" cy="84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3" name="Line 201"/>
            <p:cNvSpPr>
              <a:spLocks noChangeShapeType="1"/>
            </p:cNvSpPr>
            <p:nvPr/>
          </p:nvSpPr>
          <p:spPr bwMode="auto">
            <a:xfrm>
              <a:off x="323" y="2502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4" name="Line 202"/>
            <p:cNvSpPr>
              <a:spLocks noChangeShapeType="1"/>
            </p:cNvSpPr>
            <p:nvPr/>
          </p:nvSpPr>
          <p:spPr bwMode="auto">
            <a:xfrm>
              <a:off x="323" y="2502"/>
              <a:ext cx="1" cy="28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5" name="Line 203"/>
            <p:cNvSpPr>
              <a:spLocks noChangeShapeType="1"/>
            </p:cNvSpPr>
            <p:nvPr/>
          </p:nvSpPr>
          <p:spPr bwMode="auto">
            <a:xfrm>
              <a:off x="323" y="2530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6" name="Line 204"/>
            <p:cNvSpPr>
              <a:spLocks noChangeShapeType="1"/>
            </p:cNvSpPr>
            <p:nvPr/>
          </p:nvSpPr>
          <p:spPr bwMode="auto">
            <a:xfrm>
              <a:off x="327" y="2530"/>
              <a:ext cx="1" cy="3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7" name="Line 205"/>
            <p:cNvSpPr>
              <a:spLocks noChangeShapeType="1"/>
            </p:cNvSpPr>
            <p:nvPr/>
          </p:nvSpPr>
          <p:spPr bwMode="auto">
            <a:xfrm>
              <a:off x="327" y="2561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8" name="Line 206"/>
            <p:cNvSpPr>
              <a:spLocks noChangeShapeType="1"/>
            </p:cNvSpPr>
            <p:nvPr/>
          </p:nvSpPr>
          <p:spPr bwMode="auto">
            <a:xfrm>
              <a:off x="331" y="2561"/>
              <a:ext cx="1" cy="54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29" name="Line 207"/>
            <p:cNvSpPr>
              <a:spLocks noChangeShapeType="1"/>
            </p:cNvSpPr>
            <p:nvPr/>
          </p:nvSpPr>
          <p:spPr bwMode="auto">
            <a:xfrm>
              <a:off x="331" y="2615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0" name="Line 208"/>
            <p:cNvSpPr>
              <a:spLocks noChangeShapeType="1"/>
            </p:cNvSpPr>
            <p:nvPr/>
          </p:nvSpPr>
          <p:spPr bwMode="auto">
            <a:xfrm>
              <a:off x="335" y="2615"/>
              <a:ext cx="1" cy="3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1" name="Line 209"/>
            <p:cNvSpPr>
              <a:spLocks noChangeShapeType="1"/>
            </p:cNvSpPr>
            <p:nvPr/>
          </p:nvSpPr>
          <p:spPr bwMode="auto">
            <a:xfrm>
              <a:off x="335" y="2646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2" name="Line 210"/>
            <p:cNvSpPr>
              <a:spLocks noChangeShapeType="1"/>
            </p:cNvSpPr>
            <p:nvPr/>
          </p:nvSpPr>
          <p:spPr bwMode="auto">
            <a:xfrm>
              <a:off x="335" y="2646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3" name="Line 211"/>
            <p:cNvSpPr>
              <a:spLocks noChangeShapeType="1"/>
            </p:cNvSpPr>
            <p:nvPr/>
          </p:nvSpPr>
          <p:spPr bwMode="auto">
            <a:xfrm>
              <a:off x="335" y="2673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4" name="Line 212"/>
            <p:cNvSpPr>
              <a:spLocks noChangeShapeType="1"/>
            </p:cNvSpPr>
            <p:nvPr/>
          </p:nvSpPr>
          <p:spPr bwMode="auto">
            <a:xfrm>
              <a:off x="335" y="2673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5" name="Line 213"/>
            <p:cNvSpPr>
              <a:spLocks noChangeShapeType="1"/>
            </p:cNvSpPr>
            <p:nvPr/>
          </p:nvSpPr>
          <p:spPr bwMode="auto">
            <a:xfrm>
              <a:off x="335" y="2699"/>
              <a:ext cx="7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6" name="Line 214"/>
            <p:cNvSpPr>
              <a:spLocks noChangeShapeType="1"/>
            </p:cNvSpPr>
            <p:nvPr/>
          </p:nvSpPr>
          <p:spPr bwMode="auto">
            <a:xfrm>
              <a:off x="342" y="2699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7" name="Line 215"/>
            <p:cNvSpPr>
              <a:spLocks noChangeShapeType="1"/>
            </p:cNvSpPr>
            <p:nvPr/>
          </p:nvSpPr>
          <p:spPr bwMode="auto">
            <a:xfrm>
              <a:off x="342" y="2726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8" name="Line 216"/>
            <p:cNvSpPr>
              <a:spLocks noChangeShapeType="1"/>
            </p:cNvSpPr>
            <p:nvPr/>
          </p:nvSpPr>
          <p:spPr bwMode="auto">
            <a:xfrm>
              <a:off x="346" y="2726"/>
              <a:ext cx="1" cy="3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39" name="Line 217"/>
            <p:cNvSpPr>
              <a:spLocks noChangeShapeType="1"/>
            </p:cNvSpPr>
            <p:nvPr/>
          </p:nvSpPr>
          <p:spPr bwMode="auto">
            <a:xfrm>
              <a:off x="346" y="2758"/>
              <a:ext cx="3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0" name="Line 218"/>
            <p:cNvSpPr>
              <a:spLocks noChangeShapeType="1"/>
            </p:cNvSpPr>
            <p:nvPr/>
          </p:nvSpPr>
          <p:spPr bwMode="auto">
            <a:xfrm>
              <a:off x="349" y="2758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1" name="Line 219"/>
            <p:cNvSpPr>
              <a:spLocks noChangeShapeType="1"/>
            </p:cNvSpPr>
            <p:nvPr/>
          </p:nvSpPr>
          <p:spPr bwMode="auto">
            <a:xfrm>
              <a:off x="349" y="2784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2" name="Line 220"/>
            <p:cNvSpPr>
              <a:spLocks noChangeShapeType="1"/>
            </p:cNvSpPr>
            <p:nvPr/>
          </p:nvSpPr>
          <p:spPr bwMode="auto">
            <a:xfrm>
              <a:off x="353" y="2784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3" name="Line 221"/>
            <p:cNvSpPr>
              <a:spLocks noChangeShapeType="1"/>
            </p:cNvSpPr>
            <p:nvPr/>
          </p:nvSpPr>
          <p:spPr bwMode="auto">
            <a:xfrm>
              <a:off x="353" y="2811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4" name="Line 222"/>
            <p:cNvSpPr>
              <a:spLocks noChangeShapeType="1"/>
            </p:cNvSpPr>
            <p:nvPr/>
          </p:nvSpPr>
          <p:spPr bwMode="auto">
            <a:xfrm>
              <a:off x="353" y="2811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5" name="Line 223"/>
            <p:cNvSpPr>
              <a:spLocks noChangeShapeType="1"/>
            </p:cNvSpPr>
            <p:nvPr/>
          </p:nvSpPr>
          <p:spPr bwMode="auto">
            <a:xfrm>
              <a:off x="353" y="2838"/>
              <a:ext cx="30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6" name="Line 224"/>
            <p:cNvSpPr>
              <a:spLocks noChangeShapeType="1"/>
            </p:cNvSpPr>
            <p:nvPr/>
          </p:nvSpPr>
          <p:spPr bwMode="auto">
            <a:xfrm>
              <a:off x="383" y="2838"/>
              <a:ext cx="1" cy="3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7" name="Line 225"/>
            <p:cNvSpPr>
              <a:spLocks noChangeShapeType="1"/>
            </p:cNvSpPr>
            <p:nvPr/>
          </p:nvSpPr>
          <p:spPr bwMode="auto">
            <a:xfrm>
              <a:off x="383" y="2869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8" name="Line 226"/>
            <p:cNvSpPr>
              <a:spLocks noChangeShapeType="1"/>
            </p:cNvSpPr>
            <p:nvPr/>
          </p:nvSpPr>
          <p:spPr bwMode="auto">
            <a:xfrm>
              <a:off x="387" y="2869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49" name="Line 227"/>
            <p:cNvSpPr>
              <a:spLocks noChangeShapeType="1"/>
            </p:cNvSpPr>
            <p:nvPr/>
          </p:nvSpPr>
          <p:spPr bwMode="auto">
            <a:xfrm>
              <a:off x="387" y="2896"/>
              <a:ext cx="7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0" name="Line 228"/>
            <p:cNvSpPr>
              <a:spLocks noChangeShapeType="1"/>
            </p:cNvSpPr>
            <p:nvPr/>
          </p:nvSpPr>
          <p:spPr bwMode="auto">
            <a:xfrm>
              <a:off x="394" y="2896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1" name="Line 229"/>
            <p:cNvSpPr>
              <a:spLocks noChangeShapeType="1"/>
            </p:cNvSpPr>
            <p:nvPr/>
          </p:nvSpPr>
          <p:spPr bwMode="auto">
            <a:xfrm>
              <a:off x="394" y="2923"/>
              <a:ext cx="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2" name="Line 230"/>
            <p:cNvSpPr>
              <a:spLocks noChangeShapeType="1"/>
            </p:cNvSpPr>
            <p:nvPr/>
          </p:nvSpPr>
          <p:spPr bwMode="auto">
            <a:xfrm>
              <a:off x="394" y="2923"/>
              <a:ext cx="1" cy="58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3" name="Line 231"/>
            <p:cNvSpPr>
              <a:spLocks noChangeShapeType="1"/>
            </p:cNvSpPr>
            <p:nvPr/>
          </p:nvSpPr>
          <p:spPr bwMode="auto">
            <a:xfrm>
              <a:off x="394" y="2981"/>
              <a:ext cx="1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4" name="Line 232"/>
            <p:cNvSpPr>
              <a:spLocks noChangeShapeType="1"/>
            </p:cNvSpPr>
            <p:nvPr/>
          </p:nvSpPr>
          <p:spPr bwMode="auto">
            <a:xfrm>
              <a:off x="405" y="2981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5" name="Line 233"/>
            <p:cNvSpPr>
              <a:spLocks noChangeShapeType="1"/>
            </p:cNvSpPr>
            <p:nvPr/>
          </p:nvSpPr>
          <p:spPr bwMode="auto">
            <a:xfrm>
              <a:off x="405" y="3007"/>
              <a:ext cx="7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6" name="Line 234"/>
            <p:cNvSpPr>
              <a:spLocks noChangeShapeType="1"/>
            </p:cNvSpPr>
            <p:nvPr/>
          </p:nvSpPr>
          <p:spPr bwMode="auto">
            <a:xfrm>
              <a:off x="479" y="3007"/>
              <a:ext cx="1" cy="28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7" name="Line 235"/>
            <p:cNvSpPr>
              <a:spLocks noChangeShapeType="1"/>
            </p:cNvSpPr>
            <p:nvPr/>
          </p:nvSpPr>
          <p:spPr bwMode="auto">
            <a:xfrm>
              <a:off x="479" y="3035"/>
              <a:ext cx="12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8" name="Line 236"/>
            <p:cNvSpPr>
              <a:spLocks noChangeShapeType="1"/>
            </p:cNvSpPr>
            <p:nvPr/>
          </p:nvSpPr>
          <p:spPr bwMode="auto">
            <a:xfrm>
              <a:off x="491" y="3035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59" name="Line 237"/>
            <p:cNvSpPr>
              <a:spLocks noChangeShapeType="1"/>
            </p:cNvSpPr>
            <p:nvPr/>
          </p:nvSpPr>
          <p:spPr bwMode="auto">
            <a:xfrm>
              <a:off x="491" y="3061"/>
              <a:ext cx="52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0" name="Line 238"/>
            <p:cNvSpPr>
              <a:spLocks noChangeShapeType="1"/>
            </p:cNvSpPr>
            <p:nvPr/>
          </p:nvSpPr>
          <p:spPr bwMode="auto">
            <a:xfrm>
              <a:off x="543" y="3061"/>
              <a:ext cx="1" cy="3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1" name="Line 239"/>
            <p:cNvSpPr>
              <a:spLocks noChangeShapeType="1"/>
            </p:cNvSpPr>
            <p:nvPr/>
          </p:nvSpPr>
          <p:spPr bwMode="auto">
            <a:xfrm>
              <a:off x="543" y="3093"/>
              <a:ext cx="30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2" name="Line 240"/>
            <p:cNvSpPr>
              <a:spLocks noChangeShapeType="1"/>
            </p:cNvSpPr>
            <p:nvPr/>
          </p:nvSpPr>
          <p:spPr bwMode="auto">
            <a:xfrm>
              <a:off x="573" y="3093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3" name="Line 241"/>
            <p:cNvSpPr>
              <a:spLocks noChangeShapeType="1"/>
            </p:cNvSpPr>
            <p:nvPr/>
          </p:nvSpPr>
          <p:spPr bwMode="auto">
            <a:xfrm>
              <a:off x="573" y="3119"/>
              <a:ext cx="63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4" name="Line 242"/>
            <p:cNvSpPr>
              <a:spLocks noChangeShapeType="1"/>
            </p:cNvSpPr>
            <p:nvPr/>
          </p:nvSpPr>
          <p:spPr bwMode="auto">
            <a:xfrm>
              <a:off x="636" y="3119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5" name="Line 243"/>
            <p:cNvSpPr>
              <a:spLocks noChangeShapeType="1"/>
            </p:cNvSpPr>
            <p:nvPr/>
          </p:nvSpPr>
          <p:spPr bwMode="auto">
            <a:xfrm>
              <a:off x="636" y="3146"/>
              <a:ext cx="3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6" name="Line 244"/>
            <p:cNvSpPr>
              <a:spLocks noChangeShapeType="1"/>
            </p:cNvSpPr>
            <p:nvPr/>
          </p:nvSpPr>
          <p:spPr bwMode="auto">
            <a:xfrm>
              <a:off x="639" y="3146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7" name="Line 245"/>
            <p:cNvSpPr>
              <a:spLocks noChangeShapeType="1"/>
            </p:cNvSpPr>
            <p:nvPr/>
          </p:nvSpPr>
          <p:spPr bwMode="auto">
            <a:xfrm>
              <a:off x="639" y="3173"/>
              <a:ext cx="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8" name="Line 246"/>
            <p:cNvSpPr>
              <a:spLocks noChangeShapeType="1"/>
            </p:cNvSpPr>
            <p:nvPr/>
          </p:nvSpPr>
          <p:spPr bwMode="auto">
            <a:xfrm>
              <a:off x="643" y="3173"/>
              <a:ext cx="1" cy="3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69" name="Line 247"/>
            <p:cNvSpPr>
              <a:spLocks noChangeShapeType="1"/>
            </p:cNvSpPr>
            <p:nvPr/>
          </p:nvSpPr>
          <p:spPr bwMode="auto">
            <a:xfrm>
              <a:off x="643" y="3204"/>
              <a:ext cx="104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0" name="Line 248"/>
            <p:cNvSpPr>
              <a:spLocks noChangeShapeType="1"/>
            </p:cNvSpPr>
            <p:nvPr/>
          </p:nvSpPr>
          <p:spPr bwMode="auto">
            <a:xfrm>
              <a:off x="747" y="3204"/>
              <a:ext cx="1" cy="27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1" name="Line 249"/>
            <p:cNvSpPr>
              <a:spLocks noChangeShapeType="1"/>
            </p:cNvSpPr>
            <p:nvPr/>
          </p:nvSpPr>
          <p:spPr bwMode="auto">
            <a:xfrm>
              <a:off x="747" y="3231"/>
              <a:ext cx="38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2" name="Line 250"/>
            <p:cNvSpPr>
              <a:spLocks noChangeShapeType="1"/>
            </p:cNvSpPr>
            <p:nvPr/>
          </p:nvSpPr>
          <p:spPr bwMode="auto">
            <a:xfrm>
              <a:off x="785" y="3231"/>
              <a:ext cx="1" cy="27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3" name="Line 251"/>
            <p:cNvSpPr>
              <a:spLocks noChangeShapeType="1"/>
            </p:cNvSpPr>
            <p:nvPr/>
          </p:nvSpPr>
          <p:spPr bwMode="auto">
            <a:xfrm>
              <a:off x="785" y="3258"/>
              <a:ext cx="581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4" name="Line 252"/>
            <p:cNvSpPr>
              <a:spLocks noChangeShapeType="1"/>
            </p:cNvSpPr>
            <p:nvPr/>
          </p:nvSpPr>
          <p:spPr bwMode="auto">
            <a:xfrm>
              <a:off x="1366" y="3258"/>
              <a:ext cx="1" cy="26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5" name="Line 253"/>
            <p:cNvSpPr>
              <a:spLocks noChangeShapeType="1"/>
            </p:cNvSpPr>
            <p:nvPr/>
          </p:nvSpPr>
          <p:spPr bwMode="auto">
            <a:xfrm>
              <a:off x="1366" y="3284"/>
              <a:ext cx="40" cy="1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6" name="Line 254"/>
            <p:cNvSpPr>
              <a:spLocks noChangeShapeType="1"/>
            </p:cNvSpPr>
            <p:nvPr/>
          </p:nvSpPr>
          <p:spPr bwMode="auto">
            <a:xfrm>
              <a:off x="1406" y="3284"/>
              <a:ext cx="1" cy="32"/>
            </a:xfrm>
            <a:prstGeom prst="line">
              <a:avLst/>
            </a:prstGeom>
            <a:noFill/>
            <a:ln w="19050">
              <a:solidFill>
                <a:schemeClr val="bg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7" name="Line 255"/>
            <p:cNvSpPr>
              <a:spLocks noChangeShapeType="1"/>
            </p:cNvSpPr>
            <p:nvPr/>
          </p:nvSpPr>
          <p:spPr bwMode="auto">
            <a:xfrm>
              <a:off x="1406" y="3316"/>
              <a:ext cx="45" cy="1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8" name="Line 256"/>
            <p:cNvSpPr>
              <a:spLocks noChangeShapeType="1"/>
            </p:cNvSpPr>
            <p:nvPr/>
          </p:nvSpPr>
          <p:spPr bwMode="auto">
            <a:xfrm flipH="1" flipV="1">
              <a:off x="245" y="1594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79" name="Line 257"/>
            <p:cNvSpPr>
              <a:spLocks noChangeShapeType="1"/>
            </p:cNvSpPr>
            <p:nvPr/>
          </p:nvSpPr>
          <p:spPr bwMode="auto">
            <a:xfrm>
              <a:off x="256" y="1610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0" name="Line 258"/>
            <p:cNvSpPr>
              <a:spLocks noChangeShapeType="1"/>
            </p:cNvSpPr>
            <p:nvPr/>
          </p:nvSpPr>
          <p:spPr bwMode="auto">
            <a:xfrm flipH="1">
              <a:off x="245" y="1610"/>
              <a:ext cx="11" cy="16"/>
            </a:xfrm>
            <a:prstGeom prst="line">
              <a:avLst/>
            </a:prstGeom>
            <a:noFill/>
            <a:ln w="6350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1" name="Line 259"/>
            <p:cNvSpPr>
              <a:spLocks noChangeShapeType="1"/>
            </p:cNvSpPr>
            <p:nvPr/>
          </p:nvSpPr>
          <p:spPr bwMode="auto">
            <a:xfrm flipV="1">
              <a:off x="256" y="1594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2" name="Line 260"/>
            <p:cNvSpPr>
              <a:spLocks noChangeShapeType="1"/>
            </p:cNvSpPr>
            <p:nvPr/>
          </p:nvSpPr>
          <p:spPr bwMode="auto">
            <a:xfrm flipH="1" flipV="1">
              <a:off x="279" y="1764"/>
              <a:ext cx="10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3" name="Line 261"/>
            <p:cNvSpPr>
              <a:spLocks noChangeShapeType="1"/>
            </p:cNvSpPr>
            <p:nvPr/>
          </p:nvSpPr>
          <p:spPr bwMode="auto">
            <a:xfrm>
              <a:off x="289" y="1780"/>
              <a:ext cx="12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4" name="Line 262"/>
            <p:cNvSpPr>
              <a:spLocks noChangeShapeType="1"/>
            </p:cNvSpPr>
            <p:nvPr/>
          </p:nvSpPr>
          <p:spPr bwMode="auto">
            <a:xfrm flipH="1">
              <a:off x="279" y="1780"/>
              <a:ext cx="10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5" name="Line 263"/>
            <p:cNvSpPr>
              <a:spLocks noChangeShapeType="1"/>
            </p:cNvSpPr>
            <p:nvPr/>
          </p:nvSpPr>
          <p:spPr bwMode="auto">
            <a:xfrm flipV="1">
              <a:off x="289" y="1764"/>
              <a:ext cx="12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6" name="Line 264"/>
            <p:cNvSpPr>
              <a:spLocks noChangeShapeType="1"/>
            </p:cNvSpPr>
            <p:nvPr/>
          </p:nvSpPr>
          <p:spPr bwMode="auto">
            <a:xfrm flipH="1" flipV="1">
              <a:off x="331" y="2168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7" name="Line 265"/>
            <p:cNvSpPr>
              <a:spLocks noChangeShapeType="1"/>
            </p:cNvSpPr>
            <p:nvPr/>
          </p:nvSpPr>
          <p:spPr bwMode="auto">
            <a:xfrm>
              <a:off x="342" y="2184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8" name="Line 266"/>
            <p:cNvSpPr>
              <a:spLocks noChangeShapeType="1"/>
            </p:cNvSpPr>
            <p:nvPr/>
          </p:nvSpPr>
          <p:spPr bwMode="auto">
            <a:xfrm flipH="1">
              <a:off x="331" y="2184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89" name="Line 267"/>
            <p:cNvSpPr>
              <a:spLocks noChangeShapeType="1"/>
            </p:cNvSpPr>
            <p:nvPr/>
          </p:nvSpPr>
          <p:spPr bwMode="auto">
            <a:xfrm flipV="1">
              <a:off x="342" y="2168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0" name="Line 268"/>
            <p:cNvSpPr>
              <a:spLocks noChangeShapeType="1"/>
            </p:cNvSpPr>
            <p:nvPr/>
          </p:nvSpPr>
          <p:spPr bwMode="auto">
            <a:xfrm flipH="1" flipV="1">
              <a:off x="412" y="2731"/>
              <a:ext cx="12" cy="17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1" name="Line 269"/>
            <p:cNvSpPr>
              <a:spLocks noChangeShapeType="1"/>
            </p:cNvSpPr>
            <p:nvPr/>
          </p:nvSpPr>
          <p:spPr bwMode="auto">
            <a:xfrm>
              <a:off x="424" y="2748"/>
              <a:ext cx="11" cy="1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2" name="Line 270"/>
            <p:cNvSpPr>
              <a:spLocks noChangeShapeType="1"/>
            </p:cNvSpPr>
            <p:nvPr/>
          </p:nvSpPr>
          <p:spPr bwMode="auto">
            <a:xfrm flipH="1">
              <a:off x="412" y="2748"/>
              <a:ext cx="12" cy="1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3" name="Line 271"/>
            <p:cNvSpPr>
              <a:spLocks noChangeShapeType="1"/>
            </p:cNvSpPr>
            <p:nvPr/>
          </p:nvSpPr>
          <p:spPr bwMode="auto">
            <a:xfrm flipV="1">
              <a:off x="424" y="2731"/>
              <a:ext cx="11" cy="17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4" name="Line 272"/>
            <p:cNvSpPr>
              <a:spLocks noChangeShapeType="1"/>
            </p:cNvSpPr>
            <p:nvPr/>
          </p:nvSpPr>
          <p:spPr bwMode="auto">
            <a:xfrm flipH="1" flipV="1">
              <a:off x="2155" y="3294"/>
              <a:ext cx="11" cy="17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5" name="Line 273"/>
            <p:cNvSpPr>
              <a:spLocks noChangeShapeType="1"/>
            </p:cNvSpPr>
            <p:nvPr/>
          </p:nvSpPr>
          <p:spPr bwMode="auto">
            <a:xfrm>
              <a:off x="2166" y="3311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6" name="Line 274"/>
            <p:cNvSpPr>
              <a:spLocks noChangeShapeType="1"/>
            </p:cNvSpPr>
            <p:nvPr/>
          </p:nvSpPr>
          <p:spPr bwMode="auto">
            <a:xfrm flipH="1">
              <a:off x="2155" y="3311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7" name="Line 275"/>
            <p:cNvSpPr>
              <a:spLocks noChangeShapeType="1"/>
            </p:cNvSpPr>
            <p:nvPr/>
          </p:nvSpPr>
          <p:spPr bwMode="auto">
            <a:xfrm flipV="1">
              <a:off x="2166" y="3294"/>
              <a:ext cx="11" cy="17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8" name="Line 276"/>
            <p:cNvSpPr>
              <a:spLocks noChangeShapeType="1"/>
            </p:cNvSpPr>
            <p:nvPr/>
          </p:nvSpPr>
          <p:spPr bwMode="auto">
            <a:xfrm flipH="1" flipV="1">
              <a:off x="234" y="1567"/>
              <a:ext cx="11" cy="17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599" name="Line 277"/>
            <p:cNvSpPr>
              <a:spLocks noChangeShapeType="1"/>
            </p:cNvSpPr>
            <p:nvPr/>
          </p:nvSpPr>
          <p:spPr bwMode="auto">
            <a:xfrm>
              <a:off x="245" y="1584"/>
              <a:ext cx="11" cy="1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0" name="Line 278"/>
            <p:cNvSpPr>
              <a:spLocks noChangeShapeType="1"/>
            </p:cNvSpPr>
            <p:nvPr/>
          </p:nvSpPr>
          <p:spPr bwMode="auto">
            <a:xfrm flipH="1">
              <a:off x="234" y="1584"/>
              <a:ext cx="11" cy="1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1" name="Line 279"/>
            <p:cNvSpPr>
              <a:spLocks noChangeShapeType="1"/>
            </p:cNvSpPr>
            <p:nvPr/>
          </p:nvSpPr>
          <p:spPr bwMode="auto">
            <a:xfrm flipV="1">
              <a:off x="245" y="1567"/>
              <a:ext cx="11" cy="17"/>
            </a:xfrm>
            <a:prstGeom prst="line">
              <a:avLst/>
            </a:prstGeom>
            <a:noFill/>
            <a:ln w="6350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2" name="Line 280"/>
            <p:cNvSpPr>
              <a:spLocks noChangeShapeType="1"/>
            </p:cNvSpPr>
            <p:nvPr/>
          </p:nvSpPr>
          <p:spPr bwMode="auto">
            <a:xfrm flipH="1" flipV="1">
              <a:off x="249" y="1679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3" name="Line 281"/>
            <p:cNvSpPr>
              <a:spLocks noChangeShapeType="1"/>
            </p:cNvSpPr>
            <p:nvPr/>
          </p:nvSpPr>
          <p:spPr bwMode="auto">
            <a:xfrm>
              <a:off x="260" y="1695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4" name="Line 282"/>
            <p:cNvSpPr>
              <a:spLocks noChangeShapeType="1"/>
            </p:cNvSpPr>
            <p:nvPr/>
          </p:nvSpPr>
          <p:spPr bwMode="auto">
            <a:xfrm flipH="1">
              <a:off x="249" y="1695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5" name="Line 283"/>
            <p:cNvSpPr>
              <a:spLocks noChangeShapeType="1"/>
            </p:cNvSpPr>
            <p:nvPr/>
          </p:nvSpPr>
          <p:spPr bwMode="auto">
            <a:xfrm flipV="1">
              <a:off x="260" y="1679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6" name="Line 284"/>
            <p:cNvSpPr>
              <a:spLocks noChangeShapeType="1"/>
            </p:cNvSpPr>
            <p:nvPr/>
          </p:nvSpPr>
          <p:spPr bwMode="auto">
            <a:xfrm flipH="1" flipV="1">
              <a:off x="1440" y="3300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7" name="Line 285"/>
            <p:cNvSpPr>
              <a:spLocks noChangeShapeType="1"/>
            </p:cNvSpPr>
            <p:nvPr/>
          </p:nvSpPr>
          <p:spPr bwMode="auto">
            <a:xfrm>
              <a:off x="1451" y="3316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8" name="Line 286"/>
            <p:cNvSpPr>
              <a:spLocks noChangeShapeType="1"/>
            </p:cNvSpPr>
            <p:nvPr/>
          </p:nvSpPr>
          <p:spPr bwMode="auto">
            <a:xfrm flipH="1">
              <a:off x="1440" y="3316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09" name="Line 287"/>
            <p:cNvSpPr>
              <a:spLocks noChangeShapeType="1"/>
            </p:cNvSpPr>
            <p:nvPr/>
          </p:nvSpPr>
          <p:spPr bwMode="auto">
            <a:xfrm flipV="1">
              <a:off x="1451" y="3300"/>
              <a:ext cx="11" cy="16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49263"/>
              <a:endParaRPr lang="nl-BE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0" name="Rectangle 288"/>
            <p:cNvSpPr>
              <a:spLocks noChangeArrowheads="1"/>
            </p:cNvSpPr>
            <p:nvPr/>
          </p:nvSpPr>
          <p:spPr bwMode="auto">
            <a:xfrm>
              <a:off x="83" y="3290"/>
              <a:ext cx="71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0%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1" name="Rectangle 289"/>
            <p:cNvSpPr>
              <a:spLocks noChangeArrowheads="1"/>
            </p:cNvSpPr>
            <p:nvPr/>
          </p:nvSpPr>
          <p:spPr bwMode="auto">
            <a:xfrm>
              <a:off x="41" y="2849"/>
              <a:ext cx="99" cy="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25%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2" name="Rectangle 290"/>
            <p:cNvSpPr>
              <a:spLocks noChangeArrowheads="1"/>
            </p:cNvSpPr>
            <p:nvPr/>
          </p:nvSpPr>
          <p:spPr bwMode="auto">
            <a:xfrm>
              <a:off x="41" y="2413"/>
              <a:ext cx="9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50%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3" name="Rectangle 291"/>
            <p:cNvSpPr>
              <a:spLocks noChangeArrowheads="1"/>
            </p:cNvSpPr>
            <p:nvPr/>
          </p:nvSpPr>
          <p:spPr bwMode="auto">
            <a:xfrm>
              <a:off x="41" y="1972"/>
              <a:ext cx="9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75%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4" name="Rectangle 292"/>
            <p:cNvSpPr>
              <a:spLocks noChangeArrowheads="1"/>
            </p:cNvSpPr>
            <p:nvPr/>
          </p:nvSpPr>
          <p:spPr bwMode="auto">
            <a:xfrm>
              <a:off x="0" y="1531"/>
              <a:ext cx="12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100%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5" name="Rectangle 293"/>
            <p:cNvSpPr>
              <a:spLocks noChangeArrowheads="1"/>
            </p:cNvSpPr>
            <p:nvPr/>
          </p:nvSpPr>
          <p:spPr bwMode="auto">
            <a:xfrm>
              <a:off x="224" y="3440"/>
              <a:ext cx="2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0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6" name="Rectangle 294"/>
            <p:cNvSpPr>
              <a:spLocks noChangeArrowheads="1"/>
            </p:cNvSpPr>
            <p:nvPr/>
          </p:nvSpPr>
          <p:spPr bwMode="auto">
            <a:xfrm>
              <a:off x="652" y="3440"/>
              <a:ext cx="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12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7" name="Rectangle 295"/>
            <p:cNvSpPr>
              <a:spLocks noChangeArrowheads="1"/>
            </p:cNvSpPr>
            <p:nvPr/>
          </p:nvSpPr>
          <p:spPr bwMode="auto">
            <a:xfrm>
              <a:off x="1102" y="3440"/>
              <a:ext cx="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24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8" name="Rectangle 296"/>
            <p:cNvSpPr>
              <a:spLocks noChangeArrowheads="1"/>
            </p:cNvSpPr>
            <p:nvPr/>
          </p:nvSpPr>
          <p:spPr bwMode="auto">
            <a:xfrm>
              <a:off x="1552" y="3440"/>
              <a:ext cx="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36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19" name="Rectangle 297"/>
            <p:cNvSpPr>
              <a:spLocks noChangeArrowheads="1"/>
            </p:cNvSpPr>
            <p:nvPr/>
          </p:nvSpPr>
          <p:spPr bwMode="auto">
            <a:xfrm>
              <a:off x="2003" y="3442"/>
              <a:ext cx="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48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sp>
          <p:nvSpPr>
            <p:cNvPr id="56620" name="Rectangle 298"/>
            <p:cNvSpPr>
              <a:spLocks noChangeArrowheads="1"/>
            </p:cNvSpPr>
            <p:nvPr/>
          </p:nvSpPr>
          <p:spPr bwMode="auto">
            <a:xfrm>
              <a:off x="2452" y="3440"/>
              <a:ext cx="5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fr-FR" sz="1100" smtClean="0">
                  <a:cs typeface="Lucida Sans Unicode" pitchFamily="34" charset="0"/>
                </a:rPr>
                <a:t>60</a:t>
              </a: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</p:grpSp>
      <p:grpSp>
        <p:nvGrpSpPr>
          <p:cNvPr id="56337" name="Groupe 314"/>
          <p:cNvGrpSpPr>
            <a:grpSpLocks/>
          </p:cNvGrpSpPr>
          <p:nvPr/>
        </p:nvGrpSpPr>
        <p:grpSpPr bwMode="auto">
          <a:xfrm>
            <a:off x="304800" y="3048000"/>
            <a:ext cx="7569200" cy="3627440"/>
            <a:chOff x="304800" y="3194050"/>
            <a:chExt cx="7569200" cy="3627440"/>
          </a:xfrm>
        </p:grpSpPr>
        <p:sp>
          <p:nvSpPr>
            <p:cNvPr id="56339" name="Rectangle 303"/>
            <p:cNvSpPr>
              <a:spLocks noChangeArrowheads="1"/>
            </p:cNvSpPr>
            <p:nvPr/>
          </p:nvSpPr>
          <p:spPr bwMode="auto">
            <a:xfrm>
              <a:off x="4419600" y="3200401"/>
              <a:ext cx="3454400" cy="32765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fr-FR" smtClean="0">
                <a:solidFill>
                  <a:srgbClr val="FFFFFF"/>
                </a:solidFill>
                <a:cs typeface="Lucida Sans Unicode" pitchFamily="34" charset="0"/>
              </a:endParaRPr>
            </a:p>
          </p:txBody>
        </p:sp>
        <p:grpSp>
          <p:nvGrpSpPr>
            <p:cNvPr id="56340" name="Group 339"/>
            <p:cNvGrpSpPr>
              <a:grpSpLocks/>
            </p:cNvGrpSpPr>
            <p:nvPr/>
          </p:nvGrpSpPr>
          <p:grpSpPr bwMode="auto">
            <a:xfrm>
              <a:off x="304800" y="3194050"/>
              <a:ext cx="4129088" cy="3627440"/>
              <a:chOff x="166" y="2012"/>
              <a:chExt cx="2601" cy="2285"/>
            </a:xfrm>
          </p:grpSpPr>
          <p:sp>
            <p:nvSpPr>
              <p:cNvPr id="56341" name="Rectangle 22"/>
              <p:cNvSpPr>
                <a:spLocks noChangeArrowheads="1"/>
              </p:cNvSpPr>
              <p:nvPr/>
            </p:nvSpPr>
            <p:spPr bwMode="auto">
              <a:xfrm>
                <a:off x="1628" y="2393"/>
                <a:ext cx="19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000" b="1" smtClean="0">
                    <a:cs typeface="Lucida Sans Unicode" pitchFamily="34" charset="0"/>
                  </a:rPr>
                  <a:t>Topo</a:t>
                </a:r>
                <a:endParaRPr lang="fr-FR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2" name="Rectangle 23"/>
              <p:cNvSpPr>
                <a:spLocks noChangeArrowheads="1"/>
              </p:cNvSpPr>
              <p:nvPr/>
            </p:nvSpPr>
            <p:spPr bwMode="auto">
              <a:xfrm>
                <a:off x="1850" y="2393"/>
                <a:ext cx="91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000" b="1" smtClean="0">
                    <a:cs typeface="Lucida Sans Unicode" pitchFamily="34" charset="0"/>
                  </a:rPr>
                  <a:t>(63) median 4.2 months</a:t>
                </a:r>
                <a:endParaRPr lang="fr-FR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3" name="Rectangle 24"/>
              <p:cNvSpPr>
                <a:spLocks noChangeArrowheads="1"/>
              </p:cNvSpPr>
              <p:nvPr/>
            </p:nvSpPr>
            <p:spPr bwMode="auto">
              <a:xfrm>
                <a:off x="1628" y="2560"/>
                <a:ext cx="173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000" b="1" smtClean="0">
                    <a:cs typeface="Lucida Sans Unicode" pitchFamily="34" charset="0"/>
                  </a:rPr>
                  <a:t>Treo</a:t>
                </a:r>
                <a:endParaRPr lang="fr-FR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4" name="Rectangle 25"/>
              <p:cNvSpPr>
                <a:spLocks noChangeArrowheads="1"/>
              </p:cNvSpPr>
              <p:nvPr/>
            </p:nvSpPr>
            <p:spPr bwMode="auto">
              <a:xfrm>
                <a:off x="1847" y="2560"/>
                <a:ext cx="89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000" b="1" smtClean="0">
                    <a:cs typeface="Lucida Sans Unicode" pitchFamily="34" charset="0"/>
                  </a:rPr>
                  <a:t>(65) median 2.2 months</a:t>
                </a:r>
                <a:endParaRPr lang="fr-FR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5" name="Rectangle 26"/>
              <p:cNvSpPr>
                <a:spLocks noChangeArrowheads="1"/>
              </p:cNvSpPr>
              <p:nvPr/>
            </p:nvSpPr>
            <p:spPr bwMode="auto">
              <a:xfrm>
                <a:off x="1258" y="2921"/>
                <a:ext cx="67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200" b="1" smtClean="0">
                    <a:cs typeface="Lucida Sans Unicode" pitchFamily="34" charset="0"/>
                  </a:rPr>
                  <a:t>HR = 1.44 [1.00</a:t>
                </a:r>
                <a:endParaRPr lang="fr-FR" sz="2000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6" name="Rectangle 27"/>
              <p:cNvSpPr>
                <a:spLocks noChangeArrowheads="1"/>
              </p:cNvSpPr>
              <p:nvPr/>
            </p:nvSpPr>
            <p:spPr bwMode="auto">
              <a:xfrm>
                <a:off x="1710" y="2921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200" b="1" smtClean="0">
                    <a:cs typeface="Lucida Sans Unicode" pitchFamily="34" charset="0"/>
                  </a:rPr>
                  <a:t>-</a:t>
                </a:r>
                <a:endParaRPr lang="fr-FR" sz="2000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7" name="Rectangle 28"/>
              <p:cNvSpPr>
                <a:spLocks noChangeArrowheads="1"/>
              </p:cNvSpPr>
              <p:nvPr/>
            </p:nvSpPr>
            <p:spPr bwMode="auto">
              <a:xfrm>
                <a:off x="1960" y="2921"/>
                <a:ext cx="21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200" b="1" smtClean="0">
                    <a:cs typeface="Lucida Sans Unicode" pitchFamily="34" charset="0"/>
                  </a:rPr>
                  <a:t>2.07]</a:t>
                </a:r>
                <a:endParaRPr lang="fr-FR" sz="2000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8" name="Rectangle 29"/>
              <p:cNvSpPr>
                <a:spLocks noChangeArrowheads="1"/>
              </p:cNvSpPr>
              <p:nvPr/>
            </p:nvSpPr>
            <p:spPr bwMode="auto">
              <a:xfrm>
                <a:off x="1258" y="3053"/>
                <a:ext cx="41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fr-FR" sz="1200" b="1" i="1" dirty="0" smtClean="0">
                    <a:cs typeface="Lucida Sans Unicode" pitchFamily="34" charset="0"/>
                  </a:rPr>
                  <a:t>P</a:t>
                </a:r>
                <a:r>
                  <a:rPr lang="fr-FR" sz="1200" b="1" dirty="0" smtClean="0">
                    <a:cs typeface="Lucida Sans Unicode" pitchFamily="34" charset="0"/>
                  </a:rPr>
                  <a:t> = .0476</a:t>
                </a:r>
                <a:endParaRPr lang="fr-FR" sz="2000" dirty="0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49" name="Line 30"/>
              <p:cNvSpPr>
                <a:spLocks noChangeShapeType="1"/>
              </p:cNvSpPr>
              <p:nvPr/>
            </p:nvSpPr>
            <p:spPr bwMode="auto">
              <a:xfrm>
                <a:off x="1369" y="2650"/>
                <a:ext cx="164" cy="1"/>
              </a:xfrm>
              <a:prstGeom prst="line">
                <a:avLst/>
              </a:prstGeom>
              <a:noFill/>
              <a:ln w="22225">
                <a:solidFill>
                  <a:schemeClr val="bg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49263"/>
                <a:endParaRPr lang="nl-BE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50" name="Line 31"/>
              <p:cNvSpPr>
                <a:spLocks noChangeShapeType="1"/>
              </p:cNvSpPr>
              <p:nvPr/>
            </p:nvSpPr>
            <p:spPr bwMode="auto">
              <a:xfrm>
                <a:off x="1369" y="2439"/>
                <a:ext cx="164" cy="1"/>
              </a:xfrm>
              <a:prstGeom prst="line">
                <a:avLst/>
              </a:prstGeom>
              <a:noFill/>
              <a:ln w="22225">
                <a:solidFill>
                  <a:srgbClr val="FF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49263"/>
                <a:endParaRPr lang="nl-BE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51" name="Text Box 17"/>
              <p:cNvSpPr txBox="1">
                <a:spLocks noChangeArrowheads="1"/>
              </p:cNvSpPr>
              <p:nvPr/>
            </p:nvSpPr>
            <p:spPr bwMode="auto">
              <a:xfrm>
                <a:off x="2000" y="2073"/>
                <a:ext cx="4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449263" eaLnBrk="0" hangingPunct="0">
                  <a:buClr>
                    <a:srgbClr val="FF0000"/>
                  </a:buClr>
                  <a:buSzPct val="100000"/>
                  <a:buFont typeface="Times New Roman" pitchFamily="18" charset="0"/>
                  <a:buNone/>
                </a:pPr>
                <a:r>
                  <a:rPr lang="de-DE" sz="2400" b="1" smtClean="0">
                    <a:solidFill>
                      <a:srgbClr val="FFFFFF"/>
                    </a:solidFill>
                    <a:cs typeface="Lucida Sans Unicode" pitchFamily="34" charset="0"/>
                  </a:rPr>
                  <a:t>PFS</a:t>
                </a:r>
              </a:p>
            </p:txBody>
          </p:sp>
          <p:sp>
            <p:nvSpPr>
              <p:cNvPr id="56352" name="Rectangle 302"/>
              <p:cNvSpPr>
                <a:spLocks noChangeArrowheads="1"/>
              </p:cNvSpPr>
              <p:nvPr/>
            </p:nvSpPr>
            <p:spPr bwMode="auto">
              <a:xfrm>
                <a:off x="180" y="4064"/>
                <a:ext cx="253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r>
                  <a:rPr lang="de-DE" b="1" dirty="0" smtClean="0">
                    <a:solidFill>
                      <a:srgbClr val="FFFFFF"/>
                    </a:solidFill>
                    <a:cs typeface="Lucida Sans Unicode" pitchFamily="34" charset="0"/>
                  </a:rPr>
                  <a:t>OR 19.3% (topo) vs 7.0% (</a:t>
                </a:r>
                <a:r>
                  <a:rPr lang="de-DE" b="1" i="1" dirty="0" smtClean="0">
                    <a:solidFill>
                      <a:srgbClr val="FFFFFF"/>
                    </a:solidFill>
                    <a:cs typeface="Lucida Sans Unicode" pitchFamily="34" charset="0"/>
                  </a:rPr>
                  <a:t>P</a:t>
                </a:r>
                <a:r>
                  <a:rPr lang="de-DE" b="1" dirty="0" smtClean="0">
                    <a:solidFill>
                      <a:srgbClr val="FFFFFF"/>
                    </a:solidFill>
                    <a:cs typeface="Lucida Sans Unicode" pitchFamily="34" charset="0"/>
                  </a:rPr>
                  <a:t> =.0524)</a:t>
                </a:r>
                <a:endParaRPr lang="fr-FR" b="1" dirty="0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  <p:sp>
            <p:nvSpPr>
              <p:cNvPr id="56353" name="Rectangle 338"/>
              <p:cNvSpPr>
                <a:spLocks noChangeArrowheads="1"/>
              </p:cNvSpPr>
              <p:nvPr/>
            </p:nvSpPr>
            <p:spPr bwMode="auto">
              <a:xfrm>
                <a:off x="166" y="2012"/>
                <a:ext cx="2588" cy="2075"/>
              </a:xfrm>
              <a:prstGeom prst="rect">
                <a:avLst/>
              </a:prstGeom>
              <a:noFill/>
              <a:ln w="9525">
                <a:solidFill>
                  <a:srgbClr val="170308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fr-FR" smtClean="0">
                  <a:solidFill>
                    <a:srgbClr val="FFFFFF"/>
                  </a:solidFill>
                  <a:cs typeface="Lucida Sans Unicode" pitchFamily="34" charset="0"/>
                </a:endParaRPr>
              </a:p>
            </p:txBody>
          </p:sp>
        </p:grpSp>
      </p:grpSp>
      <p:pic>
        <p:nvPicPr>
          <p:cNvPr id="196940" name="Picture 332" descr="Bil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8000"/>
            <a:ext cx="356076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941" name="WordArt 333"/>
          <p:cNvSpPr>
            <a:spLocks noChangeArrowheads="1" noChangeShapeType="1" noTextEdit="1"/>
          </p:cNvSpPr>
          <p:nvPr/>
        </p:nvSpPr>
        <p:spPr bwMode="auto">
          <a:xfrm>
            <a:off x="5645151" y="533400"/>
            <a:ext cx="3200854" cy="150495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 defTabSz="449263"/>
            <a:r>
              <a:rPr lang="nl-BE" sz="3600" kern="10" dirty="0" err="1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latin typeface="Impact"/>
                <a:cs typeface="Lucida Sans Unicode" pitchFamily="34" charset="0"/>
              </a:rPr>
              <a:t>Worse</a:t>
            </a:r>
            <a:r>
              <a:rPr lang="nl-BE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latin typeface="Impact"/>
                <a:cs typeface="Lucida Sans Unicode" pitchFamily="34" charset="0"/>
              </a:rPr>
              <a:t> </a:t>
            </a:r>
          </a:p>
          <a:p>
            <a:pPr algn="ctr" defTabSz="449263"/>
            <a:r>
              <a:rPr lang="nl-BE" sz="3600" kern="10" dirty="0" smtClean="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/>
                  </a:outerShdw>
                </a:effectLst>
                <a:latin typeface="Impact"/>
                <a:cs typeface="Lucida Sans Unicode" pitchFamily="34" charset="0"/>
              </a:rPr>
              <a:t>PFS and OS</a:t>
            </a:r>
          </a:p>
        </p:txBody>
      </p:sp>
    </p:spTree>
    <p:extLst>
      <p:ext uri="{BB962C8B-B14F-4D97-AF65-F5344CB8AC3E}">
        <p14:creationId xmlns:p14="http://schemas.microsoft.com/office/powerpoint/2010/main" val="20380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915" grpId="0" animBg="1"/>
      <p:bldP spid="1969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199" y="151912"/>
            <a:ext cx="8965707" cy="914888"/>
          </a:xfrm>
        </p:spPr>
        <p:txBody>
          <a:bodyPr/>
          <a:lstStyle/>
          <a:p>
            <a:r>
              <a:rPr lang="es-ES_tradn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Carboplatin</a:t>
            </a:r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_tradn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Weekly</a:t>
            </a:r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_tradn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Monotherapy</a:t>
            </a:r>
            <a:r>
              <a:rPr lang="es-ES_trad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s-ES_trad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069977"/>
              </p:ext>
            </p:extLst>
          </p:nvPr>
        </p:nvGraphicFramePr>
        <p:xfrm>
          <a:off x="596592" y="2819400"/>
          <a:ext cx="8030476" cy="22098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872819"/>
                <a:gridCol w="1481549"/>
                <a:gridCol w="1838054"/>
                <a:gridCol w="1838054"/>
              </a:tblGrid>
              <a:tr h="747758">
                <a:tc>
                  <a:txBody>
                    <a:bodyPr/>
                    <a:lstStyle/>
                    <a:p>
                      <a:pPr algn="l"/>
                      <a:r>
                        <a:rPr lang="es-ES_tradnl" sz="2000" dirty="0" smtClean="0">
                          <a:solidFill>
                            <a:schemeClr val="bg1"/>
                          </a:solidFill>
                        </a:rPr>
                        <a:t>DRUG</a:t>
                      </a:r>
                      <a:endParaRPr lang="es-ES_tradnl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 smtClean="0">
                          <a:solidFill>
                            <a:schemeClr val="bg1"/>
                          </a:solidFill>
                        </a:rPr>
                        <a:t>ORR</a:t>
                      </a:r>
                      <a:endParaRPr lang="es-ES_tradnl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 smtClean="0">
                          <a:solidFill>
                            <a:schemeClr val="bg1"/>
                          </a:solidFill>
                        </a:rPr>
                        <a:t>PFS,</a:t>
                      </a:r>
                      <a:r>
                        <a:rPr lang="es-ES_tradnl" sz="2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s-ES_tradnl" sz="2000" dirty="0" err="1" smtClean="0">
                          <a:solidFill>
                            <a:schemeClr val="bg1"/>
                          </a:solidFill>
                        </a:rPr>
                        <a:t>weeks</a:t>
                      </a:r>
                      <a:endParaRPr lang="es-ES_tradnl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 smtClean="0">
                          <a:solidFill>
                            <a:schemeClr val="bg1"/>
                          </a:solidFill>
                        </a:rPr>
                        <a:t>OS,</a:t>
                      </a:r>
                      <a:r>
                        <a:rPr lang="es-ES_tradnl" sz="20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br>
                        <a:rPr lang="es-ES_tradnl" sz="2000" baseline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s-ES_tradnl" sz="2000" dirty="0" err="1" smtClean="0">
                          <a:solidFill>
                            <a:schemeClr val="bg1"/>
                          </a:solidFill>
                        </a:rPr>
                        <a:t>weeks</a:t>
                      </a:r>
                      <a:endParaRPr lang="es-ES_tradnl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CCFF"/>
                    </a:solidFill>
                  </a:tcPr>
                </a:tc>
              </a:tr>
              <a:tr h="731021">
                <a:tc>
                  <a:txBody>
                    <a:bodyPr/>
                    <a:lstStyle/>
                    <a:p>
                      <a:r>
                        <a:rPr lang="es-ES_tradnl" sz="2000" dirty="0" err="1" smtClean="0">
                          <a:solidFill>
                            <a:schemeClr val="tx1"/>
                          </a:solidFill>
                        </a:rPr>
                        <a:t>Weekly</a:t>
                      </a:r>
                      <a:r>
                        <a:rPr lang="es-ES_tradnl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2000" dirty="0" err="1" smtClean="0">
                          <a:solidFill>
                            <a:schemeClr val="tx1"/>
                          </a:solidFill>
                        </a:rPr>
                        <a:t>carbo</a:t>
                      </a:r>
                      <a:r>
                        <a:rPr lang="es-ES_tradnl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br>
                        <a:rPr lang="es-ES_tradnl" sz="2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s-ES_tradnl" sz="2000" baseline="0" dirty="0" smtClean="0">
                          <a:solidFill>
                            <a:schemeClr val="tx1"/>
                          </a:solidFill>
                        </a:rPr>
                        <a:t>AUC 2 + placebo</a:t>
                      </a:r>
                      <a:endParaRPr lang="es-ES_tradnl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 smtClean="0">
                          <a:solidFill>
                            <a:schemeClr val="tx1"/>
                          </a:solidFill>
                        </a:rPr>
                        <a:t>1%</a:t>
                      </a:r>
                      <a:endParaRPr lang="es-ES_tradnl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 smtClean="0">
                          <a:solidFill>
                            <a:schemeClr val="tx1"/>
                          </a:solidFill>
                        </a:rPr>
                        <a:t>15.4</a:t>
                      </a:r>
                      <a:endParaRPr lang="es-ES_tradnl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 smtClean="0">
                          <a:solidFill>
                            <a:schemeClr val="tx1"/>
                          </a:solidFill>
                        </a:rPr>
                        <a:t>38.3</a:t>
                      </a:r>
                      <a:endParaRPr lang="es-ES_tradnl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1021">
                <a:tc>
                  <a:txBody>
                    <a:bodyPr/>
                    <a:lstStyle/>
                    <a:p>
                      <a:r>
                        <a:rPr lang="es-ES_tradnl" sz="2000" dirty="0" err="1" smtClean="0">
                          <a:solidFill>
                            <a:schemeClr val="tx1"/>
                          </a:solidFill>
                        </a:rPr>
                        <a:t>Weekly</a:t>
                      </a:r>
                      <a:r>
                        <a:rPr lang="es-ES_tradnl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2000" baseline="0" dirty="0" err="1" smtClean="0">
                          <a:solidFill>
                            <a:schemeClr val="tx1"/>
                          </a:solidFill>
                        </a:rPr>
                        <a:t>carbo</a:t>
                      </a:r>
                      <a:r>
                        <a:rPr lang="es-ES_tradnl" sz="2000" baseline="0" dirty="0" smtClean="0">
                          <a:solidFill>
                            <a:schemeClr val="tx1"/>
                          </a:solidFill>
                        </a:rPr>
                        <a:t> AUC2 + </a:t>
                      </a:r>
                      <a:r>
                        <a:rPr lang="es-ES_tradnl" sz="2000" baseline="0" dirty="0" err="1" smtClean="0">
                          <a:solidFill>
                            <a:schemeClr val="tx1"/>
                          </a:solidFill>
                        </a:rPr>
                        <a:t>phenoxodiol</a:t>
                      </a:r>
                      <a:endParaRPr lang="es-ES_tradnl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 smtClean="0">
                          <a:solidFill>
                            <a:schemeClr val="tx1"/>
                          </a:solidFill>
                        </a:rPr>
                        <a:t>0%</a:t>
                      </a:r>
                      <a:endParaRPr lang="es-ES_tradnl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 smtClean="0">
                          <a:solidFill>
                            <a:schemeClr val="tx1"/>
                          </a:solidFill>
                        </a:rPr>
                        <a:t>20.1</a:t>
                      </a:r>
                      <a:endParaRPr lang="es-ES_tradnl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 smtClean="0">
                          <a:solidFill>
                            <a:schemeClr val="tx1"/>
                          </a:solidFill>
                        </a:rPr>
                        <a:t>45.7</a:t>
                      </a:r>
                      <a:endParaRPr lang="es-ES_tradnl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351972" y="6409058"/>
            <a:ext cx="3985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b="1" dirty="0" err="1" smtClean="0">
                <a:solidFill>
                  <a:schemeClr val="tx1"/>
                </a:solidFill>
              </a:rPr>
              <a:t>Fotopoulou</a:t>
            </a:r>
            <a:r>
              <a:rPr lang="es-ES_tradnl" sz="1200" b="1" dirty="0">
                <a:solidFill>
                  <a:schemeClr val="tx1"/>
                </a:solidFill>
              </a:rPr>
              <a:t> </a:t>
            </a:r>
            <a:r>
              <a:rPr lang="es-ES_tradnl" sz="1200" b="1" dirty="0" smtClean="0">
                <a:solidFill>
                  <a:schemeClr val="tx1"/>
                </a:solidFill>
              </a:rPr>
              <a:t>C, et al.  </a:t>
            </a:r>
            <a:r>
              <a:rPr lang="es-ES_tradnl" sz="1200" b="1" i="1" dirty="0" smtClean="0">
                <a:solidFill>
                  <a:schemeClr val="tx1"/>
                </a:solidFill>
              </a:rPr>
              <a:t>Ann </a:t>
            </a:r>
            <a:r>
              <a:rPr lang="es-ES_tradnl" sz="1200" b="1" i="1" dirty="0" err="1" smtClean="0">
                <a:solidFill>
                  <a:schemeClr val="tx1"/>
                </a:solidFill>
              </a:rPr>
              <a:t>Oncol</a:t>
            </a:r>
            <a:r>
              <a:rPr lang="es-ES_tradnl" sz="1200" b="1" i="1" dirty="0" smtClean="0">
                <a:solidFill>
                  <a:schemeClr val="tx1"/>
                </a:solidFill>
              </a:rPr>
              <a:t>. </a:t>
            </a:r>
            <a:r>
              <a:rPr lang="es-ES_tradnl" sz="1200" b="1" dirty="0" smtClean="0">
                <a:solidFill>
                  <a:schemeClr val="tx1"/>
                </a:solidFill>
              </a:rPr>
              <a:t>2014;25(1):160-165.</a:t>
            </a:r>
            <a:endParaRPr lang="es-ES_tradnl" sz="1200" b="1" dirty="0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57200" y="914888"/>
            <a:ext cx="2497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 smtClean="0">
                <a:solidFill>
                  <a:schemeClr val="tx1"/>
                </a:solidFill>
              </a:rPr>
              <a:t>N = 142 PROC</a:t>
            </a:r>
          </a:p>
          <a:p>
            <a:r>
              <a:rPr lang="es-ES_tradnl" sz="2400" b="1" dirty="0" smtClean="0">
                <a:solidFill>
                  <a:schemeClr val="tx1"/>
                </a:solidFill>
              </a:rPr>
              <a:t>2nd </a:t>
            </a:r>
            <a:r>
              <a:rPr lang="es-ES_tradnl" sz="2400" b="1" dirty="0" err="1" smtClean="0">
                <a:solidFill>
                  <a:schemeClr val="tx1"/>
                </a:solidFill>
              </a:rPr>
              <a:t>line</a:t>
            </a:r>
            <a:r>
              <a:rPr lang="es-ES_tradnl" sz="2400" b="1" dirty="0" smtClean="0">
                <a:solidFill>
                  <a:schemeClr val="tx1"/>
                </a:solidFill>
              </a:rPr>
              <a:t> </a:t>
            </a:r>
            <a:r>
              <a:rPr lang="es-ES_tradnl" sz="2400" b="1" dirty="0" err="1" smtClean="0">
                <a:solidFill>
                  <a:schemeClr val="tx1"/>
                </a:solidFill>
              </a:rPr>
              <a:t>≈</a:t>
            </a:r>
            <a:r>
              <a:rPr lang="es-ES_tradnl" sz="2400" b="1" dirty="0" smtClean="0">
                <a:solidFill>
                  <a:schemeClr val="tx1"/>
                </a:solidFill>
              </a:rPr>
              <a:t> 4%</a:t>
            </a:r>
          </a:p>
          <a:p>
            <a:r>
              <a:rPr lang="es-ES_tradnl" sz="2400" b="1" dirty="0" smtClean="0">
                <a:solidFill>
                  <a:schemeClr val="tx1"/>
                </a:solidFill>
              </a:rPr>
              <a:t>3rd </a:t>
            </a:r>
            <a:r>
              <a:rPr lang="es-ES_tradnl" sz="2400" b="1" dirty="0" err="1" smtClean="0">
                <a:solidFill>
                  <a:schemeClr val="tx1"/>
                </a:solidFill>
              </a:rPr>
              <a:t>line</a:t>
            </a:r>
            <a:r>
              <a:rPr lang="es-ES_tradnl" sz="2400" b="1" dirty="0" smtClean="0">
                <a:solidFill>
                  <a:schemeClr val="tx1"/>
                </a:solidFill>
              </a:rPr>
              <a:t> </a:t>
            </a:r>
            <a:r>
              <a:rPr lang="es-ES_tradnl" sz="2400" b="1" dirty="0" err="1" smtClean="0">
                <a:solidFill>
                  <a:schemeClr val="tx1"/>
                </a:solidFill>
              </a:rPr>
              <a:t>≈</a:t>
            </a:r>
            <a:r>
              <a:rPr lang="es-ES_tradnl" sz="2400" b="1" dirty="0" smtClean="0">
                <a:solidFill>
                  <a:schemeClr val="tx1"/>
                </a:solidFill>
              </a:rPr>
              <a:t> 40%</a:t>
            </a:r>
          </a:p>
          <a:p>
            <a:r>
              <a:rPr lang="es-ES_tradnl" sz="2400" b="1" dirty="0" smtClean="0">
                <a:solidFill>
                  <a:schemeClr val="tx1"/>
                </a:solidFill>
              </a:rPr>
              <a:t>&gt;3rd line ≈ 55%</a:t>
            </a:r>
            <a:endParaRPr lang="es-ES_tradnl" sz="2400" b="1" dirty="0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33400" y="5105400"/>
            <a:ext cx="853150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700" b="1" dirty="0" err="1" smtClean="0">
                <a:solidFill>
                  <a:schemeClr val="tx1"/>
                </a:solidFill>
              </a:rPr>
              <a:t>Phenoxodiol</a:t>
            </a:r>
            <a:r>
              <a:rPr lang="es-ES_tradnl" sz="1700" b="1" dirty="0" smtClean="0">
                <a:solidFill>
                  <a:schemeClr val="tx1"/>
                </a:solidFill>
              </a:rPr>
              <a:t>: </a:t>
            </a:r>
            <a:r>
              <a:rPr lang="es-ES_tradnl" sz="1700" b="1" dirty="0" err="1" smtClean="0">
                <a:solidFill>
                  <a:schemeClr val="tx1"/>
                </a:solidFill>
              </a:rPr>
              <a:t>biomodulator</a:t>
            </a:r>
            <a:r>
              <a:rPr lang="es-ES_tradnl" sz="1700" b="1" dirty="0" smtClean="0">
                <a:solidFill>
                  <a:schemeClr val="tx1"/>
                </a:solidFill>
              </a:rPr>
              <a:t> </a:t>
            </a:r>
            <a:r>
              <a:rPr lang="es-ES_tradnl" sz="1700" b="1" dirty="0" err="1">
                <a:solidFill>
                  <a:schemeClr val="tx1"/>
                </a:solidFill>
              </a:rPr>
              <a:t>shown</a:t>
            </a:r>
            <a:r>
              <a:rPr lang="es-ES_tradnl" sz="1700" b="1" dirty="0">
                <a:solidFill>
                  <a:schemeClr val="tx1"/>
                </a:solidFill>
              </a:rPr>
              <a:t> to </a:t>
            </a:r>
            <a:r>
              <a:rPr lang="es-ES_tradnl" sz="1700" b="1" dirty="0" err="1">
                <a:solidFill>
                  <a:schemeClr val="tx1"/>
                </a:solidFill>
              </a:rPr>
              <a:t>have</a:t>
            </a:r>
            <a:r>
              <a:rPr lang="es-ES_tradnl" sz="1700" b="1" dirty="0">
                <a:solidFill>
                  <a:schemeClr val="tx1"/>
                </a:solidFill>
              </a:rPr>
              <a:t> </a:t>
            </a:r>
            <a:r>
              <a:rPr lang="es-ES_tradnl" sz="1700" b="1" dirty="0" err="1" smtClean="0">
                <a:solidFill>
                  <a:schemeClr val="tx1"/>
                </a:solidFill>
              </a:rPr>
              <a:t>chemoresistance</a:t>
            </a:r>
            <a:r>
              <a:rPr lang="es-ES_tradnl" sz="1700" b="1" dirty="0" err="1">
                <a:solidFill>
                  <a:schemeClr val="tx1"/>
                </a:solidFill>
              </a:rPr>
              <a:t>-</a:t>
            </a:r>
            <a:r>
              <a:rPr lang="es-ES_tradnl" sz="1700" b="1" dirty="0" err="1" smtClean="0">
                <a:solidFill>
                  <a:schemeClr val="tx1"/>
                </a:solidFill>
              </a:rPr>
              <a:t>reversing</a:t>
            </a:r>
            <a:r>
              <a:rPr lang="es-ES_tradnl" sz="1700" b="1" dirty="0" smtClean="0">
                <a:solidFill>
                  <a:schemeClr val="tx1"/>
                </a:solidFill>
              </a:rPr>
              <a:t> </a:t>
            </a:r>
            <a:r>
              <a:rPr lang="es-ES_tradnl" sz="1700" b="1" dirty="0" err="1">
                <a:solidFill>
                  <a:schemeClr val="tx1"/>
                </a:solidFill>
              </a:rPr>
              <a:t>potential</a:t>
            </a:r>
            <a:r>
              <a:rPr lang="es-ES_tradnl" sz="1700" b="1" dirty="0" smtClean="0">
                <a:solidFill>
                  <a:schemeClr val="tx1"/>
                </a:solidFill>
              </a:rPr>
              <a:t> </a:t>
            </a:r>
            <a:endParaRPr lang="es-ES_tradnl" sz="1700" b="1" dirty="0">
              <a:solidFill>
                <a:schemeClr val="tx1"/>
              </a:solidFill>
            </a:endParaRPr>
          </a:p>
        </p:txBody>
      </p:sp>
      <p:sp>
        <p:nvSpPr>
          <p:cNvPr id="10" name="Título 1"/>
          <p:cNvSpPr txBox="1">
            <a:spLocks/>
          </p:cNvSpPr>
          <p:nvPr/>
        </p:nvSpPr>
        <p:spPr bwMode="auto">
          <a:xfrm>
            <a:off x="457200" y="5321844"/>
            <a:ext cx="8229600" cy="80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…</a:t>
            </a:r>
            <a:r>
              <a:rPr kumimoji="0" lang="es-ES_tradnl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is</a:t>
            </a:r>
            <a:r>
              <a:rPr kumimoji="0" lang="es-ES_tradnl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no </a:t>
            </a:r>
            <a:r>
              <a:rPr kumimoji="0" lang="es-ES_tradnl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longer</a:t>
            </a:r>
            <a:r>
              <a:rPr kumimoji="0" lang="es-ES_tradnl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active in PROC!!</a:t>
            </a:r>
            <a:endParaRPr kumimoji="0" lang="es-ES_tradnl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502249" y="914888"/>
            <a:ext cx="4773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err="1" smtClean="0">
                <a:solidFill>
                  <a:schemeClr val="tx1"/>
                </a:solidFill>
              </a:rPr>
              <a:t>Weekly</a:t>
            </a:r>
            <a:r>
              <a:rPr lang="es-ES_tradnl" sz="2400" dirty="0" smtClean="0">
                <a:solidFill>
                  <a:schemeClr val="tx1"/>
                </a:solidFill>
              </a:rPr>
              <a:t> CARBO</a:t>
            </a:r>
            <a:r>
              <a:rPr lang="es-ES_tradnl" sz="2400" baseline="0" dirty="0" smtClean="0">
                <a:solidFill>
                  <a:schemeClr val="tx1"/>
                </a:solidFill>
              </a:rPr>
              <a:t> AUC 2 + placebo</a:t>
            </a:r>
            <a:endParaRPr lang="es-ES_tradnl" sz="24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471273" y="2084236"/>
            <a:ext cx="5272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dirty="0" err="1" smtClean="0">
                <a:solidFill>
                  <a:schemeClr val="tx1"/>
                </a:solidFill>
              </a:rPr>
              <a:t>Weekly</a:t>
            </a:r>
            <a:r>
              <a:rPr lang="es-ES_tradnl" sz="2400" baseline="0" dirty="0" smtClean="0">
                <a:solidFill>
                  <a:schemeClr val="tx1"/>
                </a:solidFill>
              </a:rPr>
              <a:t> CARBO AUC2 + </a:t>
            </a:r>
            <a:r>
              <a:rPr lang="es-ES_tradnl" sz="2400" baseline="0" dirty="0" err="1" smtClean="0">
                <a:solidFill>
                  <a:schemeClr val="tx1"/>
                </a:solidFill>
              </a:rPr>
              <a:t>phenoxodiol</a:t>
            </a:r>
            <a:endParaRPr lang="es-ES_tradnl" sz="2400" dirty="0">
              <a:solidFill>
                <a:schemeClr val="tx1"/>
              </a:solidFill>
            </a:endParaRPr>
          </a:p>
        </p:txBody>
      </p:sp>
      <p:cxnSp>
        <p:nvCxnSpPr>
          <p:cNvPr id="14" name="Conector recto de flecha 13"/>
          <p:cNvCxnSpPr>
            <a:stCxn id="8" idx="3"/>
            <a:endCxn id="11" idx="1"/>
          </p:cNvCxnSpPr>
          <p:nvPr/>
        </p:nvCxnSpPr>
        <p:spPr>
          <a:xfrm flipV="1">
            <a:off x="2955000" y="1145721"/>
            <a:ext cx="547249" cy="5539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8" idx="3"/>
            <a:endCxn id="12" idx="1"/>
          </p:cNvCxnSpPr>
          <p:nvPr/>
        </p:nvCxnSpPr>
        <p:spPr>
          <a:xfrm>
            <a:off x="2955000" y="1699718"/>
            <a:ext cx="516273" cy="6153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3"/>
          <p:cNvSpPr txBox="1"/>
          <p:nvPr/>
        </p:nvSpPr>
        <p:spPr>
          <a:xfrm>
            <a:off x="578449" y="6039726"/>
            <a:ext cx="3493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smtClean="0">
                <a:solidFill>
                  <a:schemeClr val="tx1"/>
                </a:solidFill>
              </a:rPr>
              <a:t>PROC, </a:t>
            </a:r>
            <a:r>
              <a:rPr lang="es-ES_tradnl" sz="1400" dirty="0" err="1" smtClean="0">
                <a:solidFill>
                  <a:schemeClr val="tx1"/>
                </a:solidFill>
              </a:rPr>
              <a:t>platinum-resistant</a:t>
            </a:r>
            <a:r>
              <a:rPr lang="es-ES_tradnl" sz="1400" dirty="0" smtClean="0">
                <a:solidFill>
                  <a:schemeClr val="tx1"/>
                </a:solidFill>
              </a:rPr>
              <a:t> </a:t>
            </a:r>
            <a:r>
              <a:rPr lang="es-ES_tradnl" sz="1400" dirty="0" err="1" smtClean="0">
                <a:solidFill>
                  <a:schemeClr val="tx1"/>
                </a:solidFill>
              </a:rPr>
              <a:t>ovarian</a:t>
            </a:r>
            <a:r>
              <a:rPr lang="es-ES_tradnl" sz="1400" dirty="0" smtClean="0">
                <a:solidFill>
                  <a:schemeClr val="tx1"/>
                </a:solidFill>
              </a:rPr>
              <a:t> </a:t>
            </a:r>
            <a:r>
              <a:rPr lang="es-ES_tradnl" sz="1400" dirty="0" err="1" smtClean="0">
                <a:solidFill>
                  <a:schemeClr val="tx1"/>
                </a:solidFill>
              </a:rPr>
              <a:t>cancer</a:t>
            </a:r>
            <a:endParaRPr lang="es-ES_tradnl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019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0" y="-381000"/>
            <a:ext cx="9220200" cy="1219200"/>
          </a:xfrm>
        </p:spPr>
        <p:txBody>
          <a:bodyPr/>
          <a:lstStyle/>
          <a:p>
            <a:pPr algn="ctr"/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Targeted Therapy in OC</a:t>
            </a:r>
          </a:p>
        </p:txBody>
      </p:sp>
      <p:sp>
        <p:nvSpPr>
          <p:cNvPr id="228355" name="Segnaposto contenuto 7"/>
          <p:cNvSpPr>
            <a:spLocks noGrp="1"/>
          </p:cNvSpPr>
          <p:nvPr>
            <p:ph idx="1"/>
          </p:nvPr>
        </p:nvSpPr>
        <p:spPr>
          <a:xfrm>
            <a:off x="363539" y="762000"/>
            <a:ext cx="8416925" cy="4525963"/>
          </a:xfrm>
        </p:spPr>
        <p:txBody>
          <a:bodyPr/>
          <a:lstStyle/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b="0" dirty="0" smtClean="0">
                <a:solidFill>
                  <a:srgbClr val="FFFF00"/>
                </a:solidFill>
              </a:rPr>
              <a:t>Angiogenesis (no validated predictors)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dirty="0" smtClean="0"/>
              <a:t>PARP inhibitors 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dirty="0" smtClean="0"/>
              <a:t>RAS-MEK pathway 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dirty="0" smtClean="0"/>
              <a:t>Folate receptor 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dirty="0" smtClean="0"/>
              <a:t>EGFR (erlotinib negative in first line)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dirty="0" smtClean="0"/>
              <a:t>ErbB3 (eg, pertuzumab...)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dirty="0" smtClean="0"/>
              <a:t>PI3K/AKT/mTOR 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dirty="0" smtClean="0"/>
              <a:t>Selective nuclear export inhibitors (SINE)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dirty="0" smtClean="0"/>
              <a:t>p53, Aurora (eg, alisertib...)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dirty="0" smtClean="0"/>
              <a:t>Immuno eg, anti PD-1/PD-L1)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dirty="0" smtClean="0"/>
              <a:t>Targetting multiple pathways, ....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it-IT" sz="2400" dirty="0" smtClean="0"/>
              <a:t>ADC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4038600" y="1273312"/>
            <a:ext cx="3884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FFFF00"/>
                </a:solidFill>
              </a:rPr>
              <a:t>(</a:t>
            </a:r>
            <a:r>
              <a:rPr lang="it-IT" sz="2400" dirty="0" smtClean="0">
                <a:solidFill>
                  <a:srgbClr val="FFFF00"/>
                </a:solidFill>
              </a:rPr>
              <a:t>high-grade serous – HRD)</a:t>
            </a:r>
            <a:endParaRPr lang="it-IT" sz="2400" dirty="0">
              <a:solidFill>
                <a:srgbClr val="FFFF00"/>
              </a:solidFill>
            </a:endParaRPr>
          </a:p>
          <a:p>
            <a:endParaRPr lang="nl-BE" sz="1600" dirty="0"/>
          </a:p>
        </p:txBody>
      </p:sp>
      <p:sp>
        <p:nvSpPr>
          <p:cNvPr id="5" name="Tekstvak 4"/>
          <p:cNvSpPr txBox="1"/>
          <p:nvPr/>
        </p:nvSpPr>
        <p:spPr>
          <a:xfrm>
            <a:off x="4495800" y="1806712"/>
            <a:ext cx="2754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rgbClr val="FFFF00"/>
                </a:solidFill>
              </a:rPr>
              <a:t>(low-grade </a:t>
            </a:r>
            <a:r>
              <a:rPr lang="it-IT" sz="2400" dirty="0">
                <a:solidFill>
                  <a:srgbClr val="FFFF00"/>
                </a:solidFill>
              </a:rPr>
              <a:t>serous)</a:t>
            </a:r>
          </a:p>
          <a:p>
            <a:endParaRPr lang="nl-BE" sz="1600" dirty="0"/>
          </a:p>
        </p:txBody>
      </p:sp>
      <p:sp>
        <p:nvSpPr>
          <p:cNvPr id="6" name="Tekstvak 5"/>
          <p:cNvSpPr txBox="1"/>
          <p:nvPr/>
        </p:nvSpPr>
        <p:spPr>
          <a:xfrm>
            <a:off x="3962400" y="2285998"/>
            <a:ext cx="2823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rgbClr val="FFFF00"/>
                </a:solidFill>
              </a:rPr>
              <a:t>(all epithelial ov ca)</a:t>
            </a:r>
            <a:endParaRPr lang="it-IT" sz="2400" dirty="0">
              <a:solidFill>
                <a:srgbClr val="FFFF00"/>
              </a:solidFill>
            </a:endParaRPr>
          </a:p>
          <a:p>
            <a:endParaRPr lang="nl-BE" sz="1600" dirty="0"/>
          </a:p>
        </p:txBody>
      </p:sp>
      <p:sp>
        <p:nvSpPr>
          <p:cNvPr id="7" name="Tekstvak 6"/>
          <p:cNvSpPr txBox="1"/>
          <p:nvPr/>
        </p:nvSpPr>
        <p:spPr>
          <a:xfrm>
            <a:off x="4191000" y="3809998"/>
            <a:ext cx="2443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rgbClr val="FFFF00"/>
                </a:solidFill>
              </a:rPr>
              <a:t>(PI3K: clear cell)</a:t>
            </a:r>
            <a:endParaRPr lang="it-IT" sz="2400" dirty="0">
              <a:solidFill>
                <a:srgbClr val="FFFF00"/>
              </a:solidFill>
            </a:endParaRPr>
          </a:p>
          <a:p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522616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73448" y="46109"/>
            <a:ext cx="9036049" cy="1143000"/>
          </a:xfrm>
          <a:noFill/>
          <a:ln/>
        </p:spPr>
        <p:txBody>
          <a:bodyPr lIns="90487" tIns="44450" rIns="90487" bIns="44450"/>
          <a:lstStyle/>
          <a:p>
            <a:pPr>
              <a:lnSpc>
                <a:spcPct val="85000"/>
              </a:lnSpc>
            </a:pPr>
            <a:r>
              <a:rPr lang="en-US" sz="3600" dirty="0">
                <a:solidFill>
                  <a:srgbClr val="F09828"/>
                </a:solidFill>
              </a:rPr>
              <a:t>Ovarian Carcinoma: </a:t>
            </a:r>
            <a:r>
              <a:rPr lang="en-US" sz="3600" dirty="0" smtClean="0">
                <a:solidFill>
                  <a:srgbClr val="F09828"/>
                </a:solidFill>
              </a:rPr>
              <a:t>Randomized Phase II-III Trials With Targeted Therapy</a:t>
            </a:r>
            <a:endParaRPr lang="en-US" sz="3600" dirty="0">
              <a:solidFill>
                <a:srgbClr val="F09828"/>
              </a:solidFill>
            </a:endParaRPr>
          </a:p>
        </p:txBody>
      </p:sp>
      <p:sp>
        <p:nvSpPr>
          <p:cNvPr id="405507" name="Line 3"/>
          <p:cNvSpPr>
            <a:spLocks noChangeShapeType="1"/>
          </p:cNvSpPr>
          <p:nvPr/>
        </p:nvSpPr>
        <p:spPr bwMode="auto">
          <a:xfrm>
            <a:off x="784225" y="4095750"/>
            <a:ext cx="42560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08" name="Line 4"/>
          <p:cNvSpPr>
            <a:spLocks noChangeShapeType="1"/>
          </p:cNvSpPr>
          <p:nvPr/>
        </p:nvSpPr>
        <p:spPr bwMode="auto">
          <a:xfrm>
            <a:off x="1389063" y="3644900"/>
            <a:ext cx="0" cy="90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09" name="Line 5"/>
          <p:cNvSpPr>
            <a:spLocks noChangeShapeType="1"/>
          </p:cNvSpPr>
          <p:nvPr/>
        </p:nvSpPr>
        <p:spPr bwMode="auto">
          <a:xfrm>
            <a:off x="1455738" y="3644900"/>
            <a:ext cx="0" cy="90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10" name="Line 6"/>
          <p:cNvSpPr>
            <a:spLocks noChangeShapeType="1"/>
          </p:cNvSpPr>
          <p:nvPr/>
        </p:nvSpPr>
        <p:spPr bwMode="auto">
          <a:xfrm>
            <a:off x="3556000" y="3644900"/>
            <a:ext cx="0" cy="90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11" name="Line 7"/>
          <p:cNvSpPr>
            <a:spLocks noChangeShapeType="1"/>
          </p:cNvSpPr>
          <p:nvPr/>
        </p:nvSpPr>
        <p:spPr bwMode="auto">
          <a:xfrm>
            <a:off x="8839200" y="3644900"/>
            <a:ext cx="0" cy="90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12" name="Line 8"/>
          <p:cNvSpPr>
            <a:spLocks noChangeShapeType="1"/>
          </p:cNvSpPr>
          <p:nvPr/>
        </p:nvSpPr>
        <p:spPr bwMode="auto">
          <a:xfrm>
            <a:off x="5656263" y="3644900"/>
            <a:ext cx="0" cy="90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13" name="Line 9"/>
          <p:cNvSpPr>
            <a:spLocks noChangeShapeType="1"/>
          </p:cNvSpPr>
          <p:nvPr/>
        </p:nvSpPr>
        <p:spPr bwMode="auto">
          <a:xfrm>
            <a:off x="8991600" y="3644900"/>
            <a:ext cx="0" cy="90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14" name="Rectangle 10"/>
          <p:cNvSpPr>
            <a:spLocks noChangeArrowheads="1"/>
          </p:cNvSpPr>
          <p:nvPr/>
        </p:nvSpPr>
        <p:spPr bwMode="auto">
          <a:xfrm>
            <a:off x="107951" y="3797300"/>
            <a:ext cx="1206500" cy="520700"/>
          </a:xfrm>
          <a:prstGeom prst="rect">
            <a:avLst/>
          </a:prstGeom>
          <a:solidFill>
            <a:srgbClr val="0000CC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Symptoms</a:t>
            </a:r>
          </a:p>
        </p:txBody>
      </p:sp>
      <p:sp>
        <p:nvSpPr>
          <p:cNvPr id="405515" name="Rectangle 11"/>
          <p:cNvSpPr>
            <a:spLocks noChangeArrowheads="1"/>
          </p:cNvSpPr>
          <p:nvPr/>
        </p:nvSpPr>
        <p:spPr bwMode="auto">
          <a:xfrm>
            <a:off x="392740" y="2854327"/>
            <a:ext cx="1862688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(Late) Diagnosis</a:t>
            </a:r>
            <a:endParaRPr lang="en-US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n-ea"/>
              <a:cs typeface="+mn-cs"/>
            </a:endParaRPr>
          </a:p>
        </p:txBody>
      </p:sp>
      <p:sp>
        <p:nvSpPr>
          <p:cNvPr id="405516" name="Rectangle 12"/>
          <p:cNvSpPr>
            <a:spLocks noChangeArrowheads="1"/>
          </p:cNvSpPr>
          <p:nvPr/>
        </p:nvSpPr>
        <p:spPr bwMode="auto">
          <a:xfrm>
            <a:off x="1597025" y="3797300"/>
            <a:ext cx="1817688" cy="596900"/>
          </a:xfrm>
          <a:prstGeom prst="rect">
            <a:avLst/>
          </a:prstGeom>
          <a:solidFill>
            <a:srgbClr val="0000CC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Chemotherapy</a:t>
            </a:r>
            <a:endParaRPr lang="en-US" b="1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n-ea"/>
              <a:cs typeface="+mn-cs"/>
            </a:endParaRPr>
          </a:p>
        </p:txBody>
      </p:sp>
      <p:sp>
        <p:nvSpPr>
          <p:cNvPr id="405517" name="Rectangle 13"/>
          <p:cNvSpPr>
            <a:spLocks noChangeArrowheads="1"/>
          </p:cNvSpPr>
          <p:nvPr/>
        </p:nvSpPr>
        <p:spPr bwMode="auto">
          <a:xfrm>
            <a:off x="381000" y="6329365"/>
            <a:ext cx="2344738" cy="376237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Primary Debulking</a:t>
            </a:r>
          </a:p>
        </p:txBody>
      </p:sp>
      <p:sp>
        <p:nvSpPr>
          <p:cNvPr id="405518" name="Rectangle 14"/>
          <p:cNvSpPr>
            <a:spLocks noChangeArrowheads="1"/>
          </p:cNvSpPr>
          <p:nvPr/>
        </p:nvSpPr>
        <p:spPr bwMode="auto">
          <a:xfrm>
            <a:off x="1807926" y="1177926"/>
            <a:ext cx="1362551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Interval</a:t>
            </a:r>
          </a:p>
          <a:p>
            <a:pPr algn="ctr" eaLnBrk="0" hangingPunct="0"/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 Debulking</a:t>
            </a:r>
          </a:p>
        </p:txBody>
      </p:sp>
      <p:sp>
        <p:nvSpPr>
          <p:cNvPr id="405519" name="Freeform 15"/>
          <p:cNvSpPr>
            <a:spLocks/>
          </p:cNvSpPr>
          <p:nvPr/>
        </p:nvSpPr>
        <p:spPr bwMode="auto">
          <a:xfrm>
            <a:off x="5046664" y="3943350"/>
            <a:ext cx="204787" cy="3063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48" y="0"/>
              </a:cxn>
              <a:cxn ang="0">
                <a:pos x="96" y="192"/>
              </a:cxn>
              <a:cxn ang="0">
                <a:pos x="144" y="96"/>
              </a:cxn>
            </a:cxnLst>
            <a:rect l="0" t="0" r="r" b="b"/>
            <a:pathLst>
              <a:path w="145" h="193">
                <a:moveTo>
                  <a:pt x="0" y="96"/>
                </a:moveTo>
                <a:lnTo>
                  <a:pt x="48" y="0"/>
                </a:lnTo>
                <a:lnTo>
                  <a:pt x="96" y="192"/>
                </a:lnTo>
                <a:lnTo>
                  <a:pt x="144" y="96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20" name="Line 16"/>
          <p:cNvSpPr>
            <a:spLocks noChangeShapeType="1"/>
          </p:cNvSpPr>
          <p:nvPr/>
        </p:nvSpPr>
        <p:spPr bwMode="auto">
          <a:xfrm>
            <a:off x="5254625" y="4095750"/>
            <a:ext cx="3511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22" name="Rectangle 18"/>
          <p:cNvSpPr>
            <a:spLocks noChangeArrowheads="1"/>
          </p:cNvSpPr>
          <p:nvPr/>
        </p:nvSpPr>
        <p:spPr bwMode="auto">
          <a:xfrm>
            <a:off x="5791200" y="3790950"/>
            <a:ext cx="1150938" cy="609600"/>
          </a:xfrm>
          <a:prstGeom prst="rect">
            <a:avLst/>
          </a:prstGeom>
          <a:solidFill>
            <a:srgbClr val="0000CC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Platin-</a:t>
            </a:r>
          </a:p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sensitive</a:t>
            </a:r>
            <a:endParaRPr lang="en-US" b="1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n-ea"/>
              <a:cs typeface="+mn-cs"/>
            </a:endParaRPr>
          </a:p>
        </p:txBody>
      </p:sp>
      <p:sp>
        <p:nvSpPr>
          <p:cNvPr id="405523" name="Rectangle 19"/>
          <p:cNvSpPr>
            <a:spLocks noChangeArrowheads="1"/>
          </p:cNvSpPr>
          <p:nvPr/>
        </p:nvSpPr>
        <p:spPr bwMode="auto">
          <a:xfrm>
            <a:off x="7402512" y="3797300"/>
            <a:ext cx="1208088" cy="596900"/>
          </a:xfrm>
          <a:prstGeom prst="rect">
            <a:avLst/>
          </a:prstGeom>
          <a:solidFill>
            <a:srgbClr val="0000CC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Platin-</a:t>
            </a:r>
          </a:p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resistant</a:t>
            </a:r>
            <a:endParaRPr lang="en-US" b="1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n-ea"/>
              <a:cs typeface="+mn-cs"/>
            </a:endParaRPr>
          </a:p>
        </p:txBody>
      </p:sp>
      <p:sp>
        <p:nvSpPr>
          <p:cNvPr id="405524" name="Rectangle 20"/>
          <p:cNvSpPr>
            <a:spLocks noChangeArrowheads="1"/>
          </p:cNvSpPr>
          <p:nvPr/>
        </p:nvSpPr>
        <p:spPr bwMode="auto">
          <a:xfrm>
            <a:off x="7372169" y="6093728"/>
            <a:ext cx="1849864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Supportive </a:t>
            </a:r>
            <a:r>
              <a:rPr lang="en-US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Care</a:t>
            </a:r>
            <a:endParaRPr lang="en-US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n-ea"/>
              <a:cs typeface="+mn-cs"/>
            </a:endParaRPr>
          </a:p>
        </p:txBody>
      </p:sp>
      <p:sp>
        <p:nvSpPr>
          <p:cNvPr id="405525" name="Rectangle 21"/>
          <p:cNvSpPr>
            <a:spLocks noChangeArrowheads="1"/>
          </p:cNvSpPr>
          <p:nvPr/>
        </p:nvSpPr>
        <p:spPr bwMode="auto">
          <a:xfrm>
            <a:off x="8452272" y="2854326"/>
            <a:ext cx="798294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Death</a:t>
            </a:r>
          </a:p>
        </p:txBody>
      </p:sp>
      <p:sp>
        <p:nvSpPr>
          <p:cNvPr id="405526" name="Line 22"/>
          <p:cNvSpPr>
            <a:spLocks noChangeShapeType="1"/>
          </p:cNvSpPr>
          <p:nvPr/>
        </p:nvSpPr>
        <p:spPr bwMode="auto">
          <a:xfrm flipH="1" flipV="1">
            <a:off x="1185863" y="3181350"/>
            <a:ext cx="203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27" name="Line 23"/>
          <p:cNvSpPr>
            <a:spLocks noChangeShapeType="1"/>
          </p:cNvSpPr>
          <p:nvPr/>
        </p:nvSpPr>
        <p:spPr bwMode="auto">
          <a:xfrm>
            <a:off x="1547813" y="4221163"/>
            <a:ext cx="0" cy="210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28" name="Line 24"/>
          <p:cNvSpPr>
            <a:spLocks noChangeShapeType="1"/>
          </p:cNvSpPr>
          <p:nvPr/>
        </p:nvSpPr>
        <p:spPr bwMode="auto">
          <a:xfrm flipH="1" flipV="1">
            <a:off x="5656262" y="3158366"/>
            <a:ext cx="0" cy="403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29" name="Line 25"/>
          <p:cNvSpPr>
            <a:spLocks noChangeShapeType="1"/>
          </p:cNvSpPr>
          <p:nvPr/>
        </p:nvSpPr>
        <p:spPr bwMode="auto">
          <a:xfrm flipH="1" flipV="1">
            <a:off x="8923338" y="3181350"/>
            <a:ext cx="68262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30" name="Line 26"/>
          <p:cNvSpPr>
            <a:spLocks noChangeShapeType="1"/>
          </p:cNvSpPr>
          <p:nvPr/>
        </p:nvSpPr>
        <p:spPr bwMode="auto">
          <a:xfrm>
            <a:off x="8923335" y="4562475"/>
            <a:ext cx="2" cy="162395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31" name="Rectangle 27"/>
          <p:cNvSpPr>
            <a:spLocks noChangeArrowheads="1"/>
          </p:cNvSpPr>
          <p:nvPr/>
        </p:nvSpPr>
        <p:spPr bwMode="auto">
          <a:xfrm>
            <a:off x="3690938" y="3867150"/>
            <a:ext cx="1084262" cy="457200"/>
          </a:xfrm>
          <a:prstGeom prst="rect">
            <a:avLst/>
          </a:prstGeom>
          <a:solidFill>
            <a:srgbClr val="0000CC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4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Maintenance</a:t>
            </a:r>
            <a:endParaRPr lang="en-US" sz="1400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n-ea"/>
              <a:cs typeface="+mn-cs"/>
            </a:endParaRPr>
          </a:p>
        </p:txBody>
      </p:sp>
      <p:sp>
        <p:nvSpPr>
          <p:cNvPr id="405540" name="Line 36"/>
          <p:cNvSpPr>
            <a:spLocks noChangeShapeType="1"/>
          </p:cNvSpPr>
          <p:nvPr/>
        </p:nvSpPr>
        <p:spPr bwMode="auto">
          <a:xfrm flipV="1">
            <a:off x="3545774" y="3038476"/>
            <a:ext cx="18163" cy="4961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43" name="Line 39"/>
          <p:cNvSpPr>
            <a:spLocks noChangeShapeType="1"/>
          </p:cNvSpPr>
          <p:nvPr/>
        </p:nvSpPr>
        <p:spPr bwMode="auto">
          <a:xfrm flipV="1">
            <a:off x="2470150" y="1828801"/>
            <a:ext cx="0" cy="2084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05545" name="Line 41"/>
          <p:cNvSpPr>
            <a:spLocks noChangeShapeType="1"/>
          </p:cNvSpPr>
          <p:nvPr/>
        </p:nvSpPr>
        <p:spPr bwMode="auto">
          <a:xfrm flipH="1">
            <a:off x="4233069" y="2209802"/>
            <a:ext cx="0" cy="1657351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2966019" y="2605035"/>
            <a:ext cx="1195840" cy="36676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CR or PR</a:t>
            </a:r>
            <a:endParaRPr lang="en-US" b="1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n-ea"/>
              <a:cs typeface="+mn-cs"/>
            </a:endParaRPr>
          </a:p>
        </p:txBody>
      </p: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847202" y="2530475"/>
            <a:ext cx="1593384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Progression </a:t>
            </a:r>
          </a:p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&gt; 6 months</a:t>
            </a:r>
            <a:endParaRPr lang="en-US" b="1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n-ea"/>
              <a:cs typeface="+mn-cs"/>
            </a:endParaRP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6599802" y="2514600"/>
            <a:ext cx="1593384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Progression </a:t>
            </a:r>
          </a:p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&lt; 6 months</a:t>
            </a:r>
            <a:endParaRPr lang="en-US" b="1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n-ea"/>
              <a:cs typeface="+mn-cs"/>
            </a:endParaRPr>
          </a:p>
        </p:txBody>
      </p:sp>
      <p:sp>
        <p:nvSpPr>
          <p:cNvPr id="47" name="Line 24"/>
          <p:cNvSpPr>
            <a:spLocks noChangeShapeType="1"/>
          </p:cNvSpPr>
          <p:nvPr/>
        </p:nvSpPr>
        <p:spPr bwMode="auto">
          <a:xfrm flipH="1" flipV="1">
            <a:off x="7315200" y="3174241"/>
            <a:ext cx="0" cy="403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8" name="Line 8"/>
          <p:cNvSpPr>
            <a:spLocks noChangeShapeType="1"/>
          </p:cNvSpPr>
          <p:nvPr/>
        </p:nvSpPr>
        <p:spPr bwMode="auto">
          <a:xfrm>
            <a:off x="7315200" y="3562350"/>
            <a:ext cx="0" cy="90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9" name="Rectangle 27"/>
          <p:cNvSpPr>
            <a:spLocks noChangeArrowheads="1"/>
          </p:cNvSpPr>
          <p:nvPr/>
        </p:nvSpPr>
        <p:spPr bwMode="auto">
          <a:xfrm>
            <a:off x="6676644" y="4495800"/>
            <a:ext cx="1084262" cy="457200"/>
          </a:xfrm>
          <a:prstGeom prst="rect">
            <a:avLst/>
          </a:prstGeom>
          <a:solidFill>
            <a:srgbClr val="0000CC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400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Maintenance</a:t>
            </a:r>
            <a:endParaRPr lang="en-US" sz="1400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n-ea"/>
              <a:cs typeface="+mn-cs"/>
            </a:endParaRPr>
          </a:p>
        </p:txBody>
      </p:sp>
      <p:sp>
        <p:nvSpPr>
          <p:cNvPr id="50" name="Arc 32"/>
          <p:cNvSpPr>
            <a:spLocks/>
          </p:cNvSpPr>
          <p:nvPr/>
        </p:nvSpPr>
        <p:spPr bwMode="auto">
          <a:xfrm>
            <a:off x="6233922" y="4400551"/>
            <a:ext cx="442722" cy="323851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chemeClr val="bg1"/>
            </a:solidFill>
            <a:round/>
            <a:headEnd type="triangle" w="med" len="med"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endParaRPr lang="nl-BE">
              <a:latin typeface="+mj-lt"/>
            </a:endParaRPr>
          </a:p>
        </p:txBody>
      </p:sp>
      <p:sp>
        <p:nvSpPr>
          <p:cNvPr id="52" name="Rectangle 12"/>
          <p:cNvSpPr>
            <a:spLocks noChangeArrowheads="1"/>
          </p:cNvSpPr>
          <p:nvPr/>
        </p:nvSpPr>
        <p:spPr bwMode="auto">
          <a:xfrm>
            <a:off x="1631143" y="4645120"/>
            <a:ext cx="3409169" cy="5969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b="1" i="1" dirty="0" smtClean="0">
                <a:solidFill>
                  <a:srgbClr val="AAAAB8">
                    <a:lumMod val="25000"/>
                  </a:srgbClr>
                </a:solidFill>
                <a:latin typeface="+mj-lt"/>
                <a:ea typeface="+mn-ea"/>
                <a:cs typeface="+mn-cs"/>
              </a:rPr>
              <a:t>Bevacizumab: GOG218, ICON7</a:t>
            </a:r>
          </a:p>
          <a:p>
            <a:pPr algn="ctr" eaLnBrk="0" hangingPunct="0"/>
            <a:r>
              <a:rPr lang="en-US" b="1" i="1" dirty="0" err="1" smtClean="0">
                <a:solidFill>
                  <a:srgbClr val="AAAAB8">
                    <a:lumMod val="25000"/>
                  </a:srgbClr>
                </a:solidFill>
                <a:latin typeface="+mj-lt"/>
                <a:ea typeface="+mn-ea"/>
                <a:cs typeface="+mn-cs"/>
              </a:rPr>
              <a:t>Nintedanib</a:t>
            </a:r>
            <a:r>
              <a:rPr lang="en-US" b="1" i="1" dirty="0" smtClean="0">
                <a:solidFill>
                  <a:srgbClr val="AAAAB8">
                    <a:lumMod val="25000"/>
                  </a:srgbClr>
                </a:solidFill>
                <a:latin typeface="+mj-lt"/>
                <a:ea typeface="+mn-ea"/>
                <a:cs typeface="+mn-cs"/>
              </a:rPr>
              <a:t>: AGO OVAR12</a:t>
            </a:r>
            <a:endParaRPr lang="en-US" b="1" i="1" dirty="0">
              <a:solidFill>
                <a:srgbClr val="AAAAB8">
                  <a:lumMod val="25000"/>
                </a:srgb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3" name="Rectangle 12"/>
          <p:cNvSpPr>
            <a:spLocks noChangeArrowheads="1"/>
          </p:cNvSpPr>
          <p:nvPr/>
        </p:nvSpPr>
        <p:spPr bwMode="auto">
          <a:xfrm>
            <a:off x="2753034" y="1905000"/>
            <a:ext cx="2930525" cy="5969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b="1" i="1" dirty="0" smtClean="0">
                <a:solidFill>
                  <a:srgbClr val="AAAAB8">
                    <a:lumMod val="25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 </a:t>
            </a:r>
            <a:r>
              <a:rPr lang="en-US" b="1" i="1" dirty="0" smtClean="0">
                <a:solidFill>
                  <a:srgbClr val="AAAAB8">
                    <a:lumMod val="25000"/>
                  </a:srgbClr>
                </a:solidFill>
                <a:latin typeface="+mj-lt"/>
                <a:ea typeface="+mn-ea"/>
                <a:cs typeface="+mn-cs"/>
              </a:rPr>
              <a:t>Pazopanib: AGO OVAR16</a:t>
            </a:r>
            <a:endParaRPr lang="en-US" b="1" i="1" dirty="0">
              <a:solidFill>
                <a:srgbClr val="AAAAB8">
                  <a:lumMod val="25000"/>
                </a:srgb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2971801" y="6365544"/>
            <a:ext cx="1360487" cy="298450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200" b="1" i="1" dirty="0" smtClean="0">
                <a:solidFill>
                  <a:srgbClr val="AAAAB8">
                    <a:lumMod val="25000"/>
                  </a:srgbClr>
                </a:solidFill>
                <a:latin typeface="+mj-lt"/>
                <a:ea typeface="+mn-ea"/>
                <a:cs typeface="+mn-cs"/>
              </a:rPr>
              <a:t>VEGF </a:t>
            </a:r>
            <a:endParaRPr lang="en-US" sz="1200" b="1" i="1" dirty="0">
              <a:solidFill>
                <a:srgbClr val="AAAAB8">
                  <a:lumMod val="25000"/>
                </a:srgb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5" name="Rectangle 12"/>
          <p:cNvSpPr>
            <a:spLocks noChangeArrowheads="1"/>
          </p:cNvSpPr>
          <p:nvPr/>
        </p:nvSpPr>
        <p:spPr bwMode="auto">
          <a:xfrm>
            <a:off x="5791201" y="5003800"/>
            <a:ext cx="1969707" cy="5969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b="1" i="1" dirty="0" smtClean="0">
                <a:solidFill>
                  <a:srgbClr val="AAAAB8">
                    <a:lumMod val="25000"/>
                  </a:srgbClr>
                </a:solidFill>
                <a:latin typeface="+mj-lt"/>
                <a:ea typeface="+mn-ea"/>
                <a:cs typeface="+mn-cs"/>
              </a:rPr>
              <a:t>Bev: OCEANS</a:t>
            </a:r>
          </a:p>
          <a:p>
            <a:pPr algn="ctr" eaLnBrk="0" hangingPunct="0"/>
            <a:r>
              <a:rPr lang="en-US" b="1" i="1" dirty="0" err="1" smtClean="0">
                <a:solidFill>
                  <a:srgbClr val="AAAAB8">
                    <a:lumMod val="25000"/>
                  </a:srgbClr>
                </a:solidFill>
                <a:latin typeface="+mj-lt"/>
                <a:ea typeface="+mn-ea"/>
                <a:cs typeface="+mn-cs"/>
              </a:rPr>
              <a:t>Cediranib</a:t>
            </a:r>
            <a:r>
              <a:rPr lang="en-US" b="1" i="1" dirty="0" smtClean="0">
                <a:solidFill>
                  <a:srgbClr val="AAAAB8">
                    <a:lumMod val="25000"/>
                  </a:srgbClr>
                </a:solidFill>
                <a:latin typeface="+mj-lt"/>
                <a:ea typeface="+mn-ea"/>
                <a:cs typeface="+mn-cs"/>
              </a:rPr>
              <a:t>: ICON6</a:t>
            </a:r>
            <a:endParaRPr lang="en-US" b="1" i="1" dirty="0">
              <a:solidFill>
                <a:srgbClr val="AAAAB8">
                  <a:lumMod val="25000"/>
                </a:srgb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6" name="Line 41"/>
          <p:cNvSpPr>
            <a:spLocks noChangeShapeType="1"/>
          </p:cNvSpPr>
          <p:nvPr/>
        </p:nvSpPr>
        <p:spPr bwMode="auto">
          <a:xfrm flipH="1">
            <a:off x="5674460" y="4812478"/>
            <a:ext cx="0" cy="1123951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7" name="Line 24"/>
          <p:cNvSpPr>
            <a:spLocks noChangeShapeType="1"/>
          </p:cNvSpPr>
          <p:nvPr/>
        </p:nvSpPr>
        <p:spPr bwMode="auto">
          <a:xfrm flipV="1">
            <a:off x="5656262" y="4792691"/>
            <a:ext cx="1049337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8" name="Rectangle 12"/>
          <p:cNvSpPr>
            <a:spLocks noChangeArrowheads="1"/>
          </p:cNvSpPr>
          <p:nvPr/>
        </p:nvSpPr>
        <p:spPr bwMode="auto">
          <a:xfrm>
            <a:off x="4468813" y="6361446"/>
            <a:ext cx="1360487" cy="2984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200" b="1" i="1" dirty="0" smtClean="0">
                <a:solidFill>
                  <a:schemeClr val="bg2"/>
                </a:solidFill>
                <a:latin typeface="+mj-lt"/>
                <a:ea typeface="+mn-ea"/>
                <a:cs typeface="+mn-cs"/>
              </a:rPr>
              <a:t>ANG </a:t>
            </a:r>
            <a:endParaRPr lang="en-US" sz="1200" b="1" i="1" dirty="0">
              <a:solidFill>
                <a:schemeClr val="bg2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9" name="Rectangle 12"/>
          <p:cNvSpPr>
            <a:spLocks noChangeArrowheads="1"/>
          </p:cNvSpPr>
          <p:nvPr/>
        </p:nvSpPr>
        <p:spPr bwMode="auto">
          <a:xfrm>
            <a:off x="1631145" y="5451475"/>
            <a:ext cx="3125155" cy="2984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b="1" i="1" dirty="0" smtClean="0">
                <a:solidFill>
                  <a:schemeClr val="bg2"/>
                </a:solidFill>
                <a:latin typeface="+mj-lt"/>
                <a:ea typeface="+mn-ea"/>
                <a:cs typeface="+mn-cs"/>
              </a:rPr>
              <a:t>Trebananib: ENGOT-ov2</a:t>
            </a:r>
            <a:endParaRPr lang="en-US" sz="1200" b="1" i="1" dirty="0">
              <a:solidFill>
                <a:schemeClr val="bg2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5996401" y="6359720"/>
            <a:ext cx="1360487" cy="29845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200" b="1" i="1" dirty="0" smtClean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PARP </a:t>
            </a:r>
            <a:endParaRPr lang="en-US" sz="1200" b="1" i="1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1" name="Rectangle 12"/>
          <p:cNvSpPr>
            <a:spLocks noChangeArrowheads="1"/>
          </p:cNvSpPr>
          <p:nvPr/>
        </p:nvSpPr>
        <p:spPr bwMode="auto">
          <a:xfrm>
            <a:off x="4724401" y="5960279"/>
            <a:ext cx="2042857" cy="35008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Olaparib: PARP19</a:t>
            </a:r>
            <a:r>
              <a:rPr lang="en-US" sz="1200" b="1" i="1" dirty="0" smtClean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 </a:t>
            </a:r>
            <a:endParaRPr lang="en-US" sz="1200" b="1" i="1" dirty="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7102535" y="1853442"/>
            <a:ext cx="1969707" cy="5969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b="1" i="1" dirty="0" smtClean="0">
                <a:solidFill>
                  <a:srgbClr val="AAAAB8">
                    <a:lumMod val="25000"/>
                  </a:srgbClr>
                </a:solidFill>
                <a:latin typeface="+mj-lt"/>
                <a:ea typeface="+mn-ea"/>
                <a:cs typeface="+mn-cs"/>
              </a:rPr>
              <a:t>Bev: AURELIA</a:t>
            </a:r>
            <a:endParaRPr lang="en-US" b="1" i="1" dirty="0">
              <a:solidFill>
                <a:srgbClr val="AAAAB8">
                  <a:lumMod val="25000"/>
                </a:srgb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3" name="Line 41"/>
          <p:cNvSpPr>
            <a:spLocks noChangeShapeType="1"/>
          </p:cNvSpPr>
          <p:nvPr/>
        </p:nvSpPr>
        <p:spPr bwMode="auto">
          <a:xfrm flipH="1">
            <a:off x="8087387" y="2471223"/>
            <a:ext cx="4539" cy="131972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4" name="Rectangle 12"/>
          <p:cNvSpPr>
            <a:spLocks noChangeArrowheads="1"/>
          </p:cNvSpPr>
          <p:nvPr/>
        </p:nvSpPr>
        <p:spPr bwMode="auto">
          <a:xfrm>
            <a:off x="5800124" y="5603875"/>
            <a:ext cx="2810477" cy="2984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b="1" i="1" dirty="0" smtClean="0">
                <a:solidFill>
                  <a:schemeClr val="bg2"/>
                </a:solidFill>
                <a:latin typeface="+mj-lt"/>
                <a:ea typeface="+mn-ea"/>
                <a:cs typeface="+mn-cs"/>
              </a:rPr>
              <a:t>Trebananib: Trinova-1</a:t>
            </a:r>
            <a:endParaRPr lang="en-US" sz="1200" b="1" i="1" dirty="0">
              <a:solidFill>
                <a:schemeClr val="bg2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1" name="Rectangle 14"/>
          <p:cNvSpPr>
            <a:spLocks noChangeArrowheads="1"/>
          </p:cNvSpPr>
          <p:nvPr/>
        </p:nvSpPr>
        <p:spPr bwMode="auto">
          <a:xfrm>
            <a:off x="4494201" y="1143001"/>
            <a:ext cx="2273057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Secondary/tertiary </a:t>
            </a:r>
            <a:endParaRPr lang="en-US" b="1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n-ea"/>
              <a:cs typeface="+mn-cs"/>
            </a:endParaRPr>
          </a:p>
          <a:p>
            <a:pPr algn="ctr" eaLnBrk="0" hangingPunct="0"/>
            <a:r>
              <a:rPr lang="en-US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n-ea"/>
                <a:cs typeface="+mn-cs"/>
              </a:rPr>
              <a:t> Debulking</a:t>
            </a:r>
          </a:p>
        </p:txBody>
      </p:sp>
      <p:sp>
        <p:nvSpPr>
          <p:cNvPr id="65" name="Line 39"/>
          <p:cNvSpPr>
            <a:spLocks noChangeShapeType="1"/>
          </p:cNvSpPr>
          <p:nvPr/>
        </p:nvSpPr>
        <p:spPr bwMode="auto">
          <a:xfrm flipH="1" flipV="1">
            <a:off x="5791200" y="1793874"/>
            <a:ext cx="0" cy="736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400">
              <a:solidFill>
                <a:srgbClr val="5E574E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964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53"/>
          <p:cNvSpPr>
            <a:spLocks noGrp="1"/>
          </p:cNvSpPr>
          <p:nvPr>
            <p:ph type="title"/>
          </p:nvPr>
        </p:nvSpPr>
        <p:spPr>
          <a:xfrm>
            <a:off x="25544" y="152400"/>
            <a:ext cx="7635124" cy="11430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GB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ヒラギノ角ゴ Pro W3"/>
                <a:cs typeface="Arial" pitchFamily="34" charset="0"/>
              </a:rPr>
              <a:t>ENGOT-ov3: </a:t>
            </a:r>
            <a:r>
              <a:rPr lang="en-GB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ヒラギノ角ゴ Pro W3"/>
                <a:cs typeface="Arial" pitchFamily="34" charset="0"/>
              </a:rPr>
              <a:t>Gineco</a:t>
            </a:r>
            <a:r>
              <a:rPr lang="en-GB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ヒラギノ角ゴ Pro W3"/>
                <a:cs typeface="Arial" pitchFamily="34" charset="0"/>
              </a:rPr>
              <a:t> Aurelia </a:t>
            </a:r>
            <a:r>
              <a:rPr lang="en-GB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ヒラギノ角ゴ Pro W3"/>
                <a:cs typeface="Arial" pitchFamily="34" charset="0"/>
              </a:rPr>
              <a:t>Bevacuzimab</a:t>
            </a:r>
            <a:r>
              <a:rPr lang="en-GB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ヒラギノ角ゴ Pro W3"/>
                <a:cs typeface="Arial" pitchFamily="34" charset="0"/>
              </a:rPr>
              <a:t/>
            </a:r>
            <a:br>
              <a:rPr lang="en-GB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ヒラギノ角ゴ Pro W3"/>
                <a:cs typeface="Arial" pitchFamily="34" charset="0"/>
              </a:rPr>
            </a:br>
            <a:r>
              <a:rPr lang="en-GB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AGO, BGOG, DGOG, MITO, MaNGO, NSGO, GEICO</a:t>
            </a:r>
            <a:endParaRPr lang="en-GB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ヒラギノ角ゴ Pro W3"/>
              <a:cs typeface="Arial" pitchFamily="34" charset="0"/>
            </a:endParaRPr>
          </a:p>
        </p:txBody>
      </p:sp>
      <p:sp>
        <p:nvSpPr>
          <p:cNvPr id="21506" name="Text Placeholder 54"/>
          <p:cNvSpPr>
            <a:spLocks noGrp="1"/>
          </p:cNvSpPr>
          <p:nvPr>
            <p:ph type="body" sz="quarter" idx="10"/>
          </p:nvPr>
        </p:nvSpPr>
        <p:spPr>
          <a:xfrm>
            <a:off x="90493" y="6416781"/>
            <a:ext cx="8996362" cy="4619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GB" sz="1200" b="1" dirty="0" smtClean="0">
                <a:ea typeface="ヒラギノ角ゴ Pro W3"/>
                <a:cs typeface="Arial" pitchFamily="34" charset="0"/>
              </a:rPr>
              <a:t>*10 mg/kg iv q2w (15 mg/kg q3w will be used instead if </a:t>
            </a:r>
            <a:r>
              <a:rPr lang="en-GB" sz="1200" b="1" dirty="0" err="1" smtClean="0">
                <a:ea typeface="ヒラギノ角ゴ Pro W3"/>
                <a:cs typeface="Arial" pitchFamily="34" charset="0"/>
              </a:rPr>
              <a:t>topotecan</a:t>
            </a:r>
            <a:r>
              <a:rPr lang="en-GB" sz="1200" b="1" dirty="0" smtClean="0">
                <a:ea typeface="ヒラギノ角ゴ Pro W3"/>
                <a:cs typeface="Arial" pitchFamily="34" charset="0"/>
              </a:rPr>
              <a:t> is selected and administered at a dose of 1.25 mg/m</a:t>
            </a:r>
            <a:r>
              <a:rPr lang="en-GB" sz="1200" b="1" baseline="30000" dirty="0" smtClean="0">
                <a:ea typeface="ヒラギノ角ゴ Pro W3"/>
                <a:cs typeface="Arial" pitchFamily="34" charset="0"/>
              </a:rPr>
              <a:t>2</a:t>
            </a:r>
            <a:r>
              <a:rPr lang="en-GB" sz="1200" b="1" dirty="0" smtClean="0">
                <a:ea typeface="ヒラギノ角ゴ Pro W3"/>
                <a:cs typeface="Arial" pitchFamily="34" charset="0"/>
              </a:rPr>
              <a:t> on a 1–5/q3w schedule); ** 15 mg/kg </a:t>
            </a:r>
            <a:r>
              <a:rPr lang="en-GB" sz="1200" b="1" dirty="0" err="1" smtClean="0">
                <a:ea typeface="ヒラギノ角ゴ Pro W3"/>
                <a:cs typeface="Arial" pitchFamily="34" charset="0"/>
              </a:rPr>
              <a:t>i.v.</a:t>
            </a:r>
            <a:r>
              <a:rPr lang="en-GB" sz="1200" b="1" dirty="0" smtClean="0">
                <a:ea typeface="ヒラギノ角ゴ Pro W3"/>
                <a:cs typeface="Arial" pitchFamily="34" charset="0"/>
              </a:rPr>
              <a:t> q3w; PLD, </a:t>
            </a:r>
            <a:r>
              <a:rPr lang="en-GB" sz="1200" b="1" dirty="0" err="1" smtClean="0">
                <a:ea typeface="ヒラギノ角ゴ Pro W3"/>
                <a:cs typeface="Arial" pitchFamily="34" charset="0"/>
              </a:rPr>
              <a:t>Pegylated</a:t>
            </a:r>
            <a:r>
              <a:rPr lang="en-GB" sz="1200" b="1" dirty="0" smtClean="0">
                <a:ea typeface="ヒラギノ角ゴ Pro W3"/>
                <a:cs typeface="Arial" pitchFamily="34" charset="0"/>
              </a:rPr>
              <a:t> liposomal doxorubicin; PD, progressive disease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971556" y="1587500"/>
            <a:ext cx="7200900" cy="4822825"/>
            <a:chOff x="972000" y="1587856"/>
            <a:chExt cx="7200000" cy="4822846"/>
          </a:xfrm>
        </p:grpSpPr>
        <p:grpSp>
          <p:nvGrpSpPr>
            <p:cNvPr id="3" name="Group 48"/>
            <p:cNvGrpSpPr/>
            <p:nvPr/>
          </p:nvGrpSpPr>
          <p:grpSpPr>
            <a:xfrm>
              <a:off x="3564394" y="1883375"/>
              <a:ext cx="2015212" cy="500066"/>
              <a:chOff x="4915505" y="3347959"/>
              <a:chExt cx="1621839" cy="500066"/>
            </a:xfrm>
            <a:solidFill>
              <a:srgbClr val="3C8C93"/>
            </a:solidFill>
            <a:effectLst/>
          </p:grpSpPr>
          <p:grpSp>
            <p:nvGrpSpPr>
              <p:cNvPr id="5" name="Group 47"/>
              <p:cNvGrpSpPr/>
              <p:nvPr/>
            </p:nvGrpSpPr>
            <p:grpSpPr>
              <a:xfrm>
                <a:off x="4915505" y="3587121"/>
                <a:ext cx="1621839" cy="260904"/>
                <a:chOff x="4963130" y="3587121"/>
                <a:chExt cx="1621839" cy="260904"/>
              </a:xfrm>
              <a:grpFill/>
            </p:grpSpPr>
            <p:sp>
              <p:nvSpPr>
                <p:cNvPr id="23" name="Bent-Up Arrow 22"/>
                <p:cNvSpPr/>
                <p:nvPr/>
              </p:nvSpPr>
              <p:spPr>
                <a:xfrm flipV="1">
                  <a:off x="5785108" y="3587121"/>
                  <a:ext cx="799861" cy="260904"/>
                </a:xfrm>
                <a:prstGeom prst="bentUpArrow">
                  <a:avLst/>
                </a:prstGeom>
                <a:grpFill/>
                <a:ln>
                  <a:solidFill>
                    <a:srgbClr val="3C8C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600" b="1">
                    <a:solidFill>
                      <a:srgbClr val="52316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4" name="Bent-Up Arrow 23"/>
                <p:cNvSpPr/>
                <p:nvPr/>
              </p:nvSpPr>
              <p:spPr>
                <a:xfrm flipH="1" flipV="1">
                  <a:off x="4963130" y="3587121"/>
                  <a:ext cx="799861" cy="260904"/>
                </a:xfrm>
                <a:prstGeom prst="bentUpArrow">
                  <a:avLst/>
                </a:prstGeom>
                <a:grpFill/>
                <a:ln>
                  <a:solidFill>
                    <a:srgbClr val="3C8C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600" b="1">
                    <a:solidFill>
                      <a:srgbClr val="523160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5688337" y="3347959"/>
                <a:ext cx="85319" cy="228291"/>
              </a:xfrm>
              <a:prstGeom prst="rect">
                <a:avLst/>
              </a:prstGeom>
              <a:grpFill/>
              <a:ln>
                <a:solidFill>
                  <a:srgbClr val="3C8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1">
                  <a:solidFill>
                    <a:srgbClr val="52316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6" name="Rounded Rectangle 55"/>
            <p:cNvSpPr/>
            <p:nvPr/>
          </p:nvSpPr>
          <p:spPr>
            <a:xfrm>
              <a:off x="972000" y="1587856"/>
              <a:ext cx="7200000" cy="500588"/>
            </a:xfrm>
            <a:prstGeom prst="roundRect">
              <a:avLst/>
            </a:prstGeom>
            <a:gradFill>
              <a:gsLst>
                <a:gs pos="35000">
                  <a:srgbClr val="99D0D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2700000" scaled="0"/>
            </a:gradFill>
            <a:ln>
              <a:solidFill>
                <a:srgbClr val="DAEDEF"/>
              </a:solidFill>
            </a:ln>
            <a:effectLst/>
            <a:scene3d>
              <a:camera prst="orthographicFront"/>
              <a:lightRig rig="threePt" dir="t"/>
            </a:scene3d>
            <a:sp3d>
              <a:bevelT w="889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Patients with platinum-resistant ovarian cancer</a:t>
              </a:r>
            </a:p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b="1" dirty="0" smtClean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n = 360, </a:t>
              </a:r>
              <a:r>
                <a:rPr lang="en-GB" sz="14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randomised 1:1</a:t>
              </a:r>
            </a:p>
          </p:txBody>
        </p:sp>
        <p:grpSp>
          <p:nvGrpSpPr>
            <p:cNvPr id="6" name="Group 48"/>
            <p:cNvGrpSpPr/>
            <p:nvPr/>
          </p:nvGrpSpPr>
          <p:grpSpPr>
            <a:xfrm>
              <a:off x="1581099" y="3263730"/>
              <a:ext cx="1621839" cy="1713538"/>
              <a:chOff x="4915505" y="2574758"/>
              <a:chExt cx="1621839" cy="1713538"/>
            </a:xfrm>
            <a:solidFill>
              <a:srgbClr val="3C8C93"/>
            </a:solidFill>
            <a:effectLst/>
          </p:grpSpPr>
          <p:grpSp>
            <p:nvGrpSpPr>
              <p:cNvPr id="7" name="Group 47"/>
              <p:cNvGrpSpPr/>
              <p:nvPr/>
            </p:nvGrpSpPr>
            <p:grpSpPr>
              <a:xfrm>
                <a:off x="4915505" y="4027392"/>
                <a:ext cx="1621839" cy="260904"/>
                <a:chOff x="4963130" y="4027392"/>
                <a:chExt cx="1621839" cy="260904"/>
              </a:xfrm>
              <a:grpFill/>
            </p:grpSpPr>
            <p:sp>
              <p:nvSpPr>
                <p:cNvPr id="34" name="Bent-Up Arrow 33"/>
                <p:cNvSpPr/>
                <p:nvPr/>
              </p:nvSpPr>
              <p:spPr>
                <a:xfrm flipV="1">
                  <a:off x="5785108" y="4027392"/>
                  <a:ext cx="799861" cy="260904"/>
                </a:xfrm>
                <a:prstGeom prst="bentUpArrow">
                  <a:avLst/>
                </a:prstGeom>
                <a:grpFill/>
                <a:ln>
                  <a:solidFill>
                    <a:srgbClr val="3C8C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600" b="1">
                    <a:solidFill>
                      <a:srgbClr val="52316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35" name="Bent-Up Arrow 34"/>
                <p:cNvSpPr/>
                <p:nvPr/>
              </p:nvSpPr>
              <p:spPr>
                <a:xfrm flipH="1" flipV="1">
                  <a:off x="4963130" y="4027392"/>
                  <a:ext cx="799861" cy="260904"/>
                </a:xfrm>
                <a:prstGeom prst="bentUpArrow">
                  <a:avLst/>
                </a:prstGeom>
                <a:grpFill/>
                <a:ln>
                  <a:solidFill>
                    <a:srgbClr val="3C8C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600" b="1">
                    <a:solidFill>
                      <a:srgbClr val="523160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5688337" y="2574758"/>
                <a:ext cx="85319" cy="1510544"/>
              </a:xfrm>
              <a:prstGeom prst="rect">
                <a:avLst/>
              </a:prstGeom>
              <a:grpFill/>
              <a:ln>
                <a:solidFill>
                  <a:srgbClr val="3C8C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1">
                  <a:solidFill>
                    <a:srgbClr val="52316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5" name="Right Arrow 44"/>
            <p:cNvSpPr/>
            <p:nvPr/>
          </p:nvSpPr>
          <p:spPr bwMode="auto">
            <a:xfrm rot="5400000">
              <a:off x="2248172" y="5740782"/>
              <a:ext cx="287338" cy="106349"/>
            </a:xfrm>
            <a:prstGeom prst="rightArrow">
              <a:avLst/>
            </a:prstGeom>
            <a:solidFill>
              <a:srgbClr val="3C8C93"/>
            </a:solidFill>
            <a:ln>
              <a:solidFill>
                <a:srgbClr val="3C8C9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600" b="1">
                <a:solidFill>
                  <a:srgbClr val="DAEDEF">
                    <a:lumMod val="50000"/>
                  </a:srgbClr>
                </a:solidFill>
                <a:cs typeface="Arial" pitchFamily="34" charset="0"/>
              </a:endParaRPr>
            </a:p>
          </p:txBody>
        </p:sp>
        <p:grpSp>
          <p:nvGrpSpPr>
            <p:cNvPr id="8" name="Group 48"/>
            <p:cNvGrpSpPr/>
            <p:nvPr/>
          </p:nvGrpSpPr>
          <p:grpSpPr>
            <a:xfrm>
              <a:off x="1557540" y="5449005"/>
              <a:ext cx="1668957" cy="260935"/>
              <a:chOff x="1594679" y="4877860"/>
              <a:chExt cx="1668957" cy="260935"/>
            </a:xfrm>
            <a:solidFill>
              <a:srgbClr val="3C8C93"/>
            </a:solidFill>
            <a:effectLst/>
          </p:grpSpPr>
          <p:sp>
            <p:nvSpPr>
              <p:cNvPr id="46" name="Bent-Up Arrow 45"/>
              <p:cNvSpPr/>
              <p:nvPr/>
            </p:nvSpPr>
            <p:spPr bwMode="auto">
              <a:xfrm rot="10800000" flipH="1" flipV="1">
                <a:off x="2464436" y="4877860"/>
                <a:ext cx="799200" cy="260935"/>
              </a:xfrm>
              <a:prstGeom prst="bentUpArrow">
                <a:avLst/>
              </a:prstGeom>
              <a:grpFill/>
              <a:ln>
                <a:solidFill>
                  <a:srgbClr val="3C8C9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1">
                  <a:solidFill>
                    <a:srgbClr val="DAEDEF">
                      <a:lumMod val="50000"/>
                    </a:srgbClr>
                  </a:solidFill>
                  <a:cs typeface="Arial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0800000" flipV="1">
                <a:off x="1594679" y="4877860"/>
                <a:ext cx="799200" cy="260935"/>
              </a:xfrm>
              <a:prstGeom prst="bentUpArrow">
                <a:avLst/>
              </a:prstGeom>
              <a:grpFill/>
              <a:ln>
                <a:solidFill>
                  <a:srgbClr val="3C8C9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1">
                  <a:solidFill>
                    <a:srgbClr val="DAEDEF">
                      <a:lumMod val="50000"/>
                    </a:srgb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9" name="Group 28"/>
            <p:cNvGrpSpPr>
              <a:grpSpLocks/>
            </p:cNvGrpSpPr>
            <p:nvPr/>
          </p:nvGrpSpPr>
          <p:grpSpPr bwMode="auto">
            <a:xfrm>
              <a:off x="6688800" y="2877533"/>
              <a:ext cx="126000" cy="3060324"/>
              <a:chOff x="6692267" y="2877533"/>
              <a:chExt cx="126000" cy="3060324"/>
            </a:xfrm>
          </p:grpSpPr>
          <p:sp>
            <p:nvSpPr>
              <p:cNvPr id="13" name="Down Arrow 12"/>
              <p:cNvSpPr/>
              <p:nvPr/>
            </p:nvSpPr>
            <p:spPr>
              <a:xfrm>
                <a:off x="6692927" y="2876912"/>
                <a:ext cx="125397" cy="2078047"/>
              </a:xfrm>
              <a:prstGeom prst="downArrow">
                <a:avLst/>
              </a:prstGeom>
              <a:solidFill>
                <a:srgbClr val="3C8C93"/>
              </a:solidFill>
              <a:ln>
                <a:solidFill>
                  <a:srgbClr val="3C8C9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1">
                  <a:solidFill>
                    <a:srgbClr val="523160"/>
                  </a:solidFill>
                  <a:cs typeface="Arial" pitchFamily="34" charset="0"/>
                </a:endParaRPr>
              </a:p>
            </p:txBody>
          </p:sp>
          <p:sp>
            <p:nvSpPr>
              <p:cNvPr id="4" name="Down Arrow 3"/>
              <p:cNvSpPr/>
              <p:nvPr/>
            </p:nvSpPr>
            <p:spPr>
              <a:xfrm>
                <a:off x="6732610" y="5451848"/>
                <a:ext cx="79365" cy="485777"/>
              </a:xfrm>
              <a:prstGeom prst="downArrow">
                <a:avLst/>
              </a:prstGeom>
              <a:solidFill>
                <a:srgbClr val="3C8C93"/>
              </a:solidFill>
              <a:ln>
                <a:solidFill>
                  <a:srgbClr val="3C8C9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1">
                  <a:solidFill>
                    <a:srgbClr val="52316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4" name="Rounded Rectangle 63"/>
            <p:cNvSpPr/>
            <p:nvPr/>
          </p:nvSpPr>
          <p:spPr>
            <a:xfrm>
              <a:off x="972000" y="5978702"/>
              <a:ext cx="7200000" cy="432000"/>
            </a:xfrm>
            <a:prstGeom prst="roundRect">
              <a:avLst/>
            </a:prstGeom>
            <a:gradFill>
              <a:gsLst>
                <a:gs pos="35000">
                  <a:srgbClr val="99D0D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2700000" scaled="0"/>
            </a:gradFill>
            <a:ln>
              <a:solidFill>
                <a:srgbClr val="DAEDEF"/>
              </a:solidFill>
            </a:ln>
            <a:effectLst/>
            <a:scene3d>
              <a:camera prst="orthographicFront"/>
              <a:lightRig rig="threePt" dir="t"/>
            </a:scene3d>
            <a:sp3d>
              <a:bevelT w="889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b="1" dirty="0">
                  <a:solidFill>
                    <a:srgbClr val="000000"/>
                  </a:solidFill>
                  <a:cs typeface="Arial" pitchFamily="34" charset="0"/>
                </a:rPr>
                <a:t>Survival </a:t>
              </a:r>
              <a:r>
                <a:rPr lang="en-GB" sz="1400" b="1" dirty="0" smtClean="0">
                  <a:solidFill>
                    <a:srgbClr val="000000"/>
                  </a:solidFill>
                  <a:cs typeface="Arial" pitchFamily="34" charset="0"/>
                </a:rPr>
                <a:t>follow-up</a:t>
              </a:r>
              <a:endParaRPr lang="en-US" sz="1400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972000" y="5022424"/>
              <a:ext cx="1397815" cy="568338"/>
            </a:xfrm>
            <a:prstGeom prst="roundRect">
              <a:avLst/>
            </a:prstGeom>
            <a:gradFill>
              <a:gsLst>
                <a:gs pos="35000">
                  <a:srgbClr val="99D0D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2700000" scaled="0"/>
            </a:gradFill>
            <a:ln>
              <a:solidFill>
                <a:srgbClr val="DAEDEF"/>
              </a:solidFill>
            </a:ln>
            <a:effectLst/>
            <a:scene3d>
              <a:camera prst="orthographicFront"/>
              <a:lightRig rig="threePt" dir="t"/>
            </a:scene3d>
            <a:sp3d>
              <a:bevelT w="889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Optional bevacizumab**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400" b="1" dirty="0">
                <a:solidFill>
                  <a:srgbClr val="000000"/>
                </a:solidFill>
                <a:ea typeface="Batang" pitchFamily="18" charset="-127"/>
                <a:cs typeface="Arial" pitchFamily="34" charset="0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45376" y="5022424"/>
              <a:ext cx="1397815" cy="568338"/>
            </a:xfrm>
            <a:prstGeom prst="roundRect">
              <a:avLst/>
            </a:prstGeom>
            <a:gradFill>
              <a:gsLst>
                <a:gs pos="35000">
                  <a:srgbClr val="99D0D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2700000" scaled="0"/>
            </a:gradFill>
            <a:ln>
              <a:solidFill>
                <a:srgbClr val="DAEDEF"/>
              </a:solidFill>
            </a:ln>
            <a:effectLst/>
            <a:scene3d>
              <a:camera prst="orthographicFront"/>
              <a:lightRig rig="threePt" dir="t"/>
            </a:scene3d>
            <a:sp3d>
              <a:bevelT w="889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Standard of care</a:t>
              </a: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972000" y="3691467"/>
              <a:ext cx="2840400" cy="696162"/>
            </a:xfrm>
            <a:prstGeom prst="roundRect">
              <a:avLst/>
            </a:prstGeom>
            <a:gradFill>
              <a:gsLst>
                <a:gs pos="35000">
                  <a:srgbClr val="99D0D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2700000" scaled="0"/>
            </a:gradFill>
            <a:ln>
              <a:solidFill>
                <a:srgbClr val="DAEDEF"/>
              </a:solidFill>
            </a:ln>
            <a:effectLst/>
            <a:scene3d>
              <a:camera prst="orthographicFront"/>
              <a:lightRig rig="threePt" dir="t"/>
            </a:scene3d>
            <a:sp3d>
              <a:bevelT w="889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If PD, unacceptable </a:t>
              </a:r>
              <a:r>
                <a:rPr lang="en-GB" sz="1400" b="1" dirty="0" smtClean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toxicity, </a:t>
              </a:r>
              <a:r>
                <a:rPr lang="en-GB" sz="14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or patient request for withdrawal</a:t>
              </a:r>
              <a:endParaRPr lang="en-US" sz="1400" b="1" dirty="0">
                <a:solidFill>
                  <a:srgbClr val="000000"/>
                </a:solidFill>
                <a:ea typeface="Batang" pitchFamily="18" charset="-127"/>
                <a:cs typeface="Arial" pitchFamily="34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972000" y="2412989"/>
              <a:ext cx="2840037" cy="1052700"/>
            </a:xfrm>
            <a:prstGeom prst="roundRect">
              <a:avLst/>
            </a:prstGeom>
            <a:gradFill>
              <a:gsLst>
                <a:gs pos="35000">
                  <a:srgbClr val="99D0DF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2700000" scaled="0"/>
            </a:gradFill>
            <a:ln>
              <a:solidFill>
                <a:srgbClr val="DAEDEF"/>
              </a:solidFill>
            </a:ln>
            <a:effectLst/>
            <a:scene3d>
              <a:camera prst="orthographicFront"/>
              <a:lightRig rig="threePt" dir="t"/>
            </a:scene3d>
            <a:sp3d>
              <a:bevelT w="889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Arm 1</a:t>
              </a:r>
              <a:br>
                <a:rPr lang="en-GB" sz="14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</a:br>
              <a:r>
                <a:rPr lang="en-GB" sz="16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Chemotherapy</a:t>
              </a:r>
              <a:r>
                <a:rPr lang="en-GB" sz="1400" b="1" baseline="30000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/>
              </a:r>
              <a:br>
                <a:rPr lang="en-GB" sz="1400" b="1" baseline="30000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</a:br>
              <a:r>
                <a:rPr lang="en-GB" sz="14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choice of paclitaxel, </a:t>
              </a:r>
              <a:r>
                <a:rPr lang="en-GB" sz="1400" b="1" dirty="0" err="1" smtClean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topotecan</a:t>
              </a:r>
              <a:r>
                <a:rPr lang="en-GB" sz="1400" b="1" dirty="0" smtClean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, </a:t>
              </a:r>
              <a:r>
                <a:rPr lang="en-GB" sz="14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rPr>
                <a:t>or PLD </a:t>
              </a:r>
            </a:p>
          </p:txBody>
        </p:sp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5331600" y="2412989"/>
              <a:ext cx="2840400" cy="3005678"/>
              <a:chOff x="5331600" y="2412989"/>
              <a:chExt cx="2840400" cy="3005678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5331600" y="3501011"/>
                <a:ext cx="2840400" cy="1917656"/>
              </a:xfrm>
              <a:prstGeom prst="roundRect">
                <a:avLst/>
              </a:prstGeom>
              <a:gradFill>
                <a:gsLst>
                  <a:gs pos="35000">
                    <a:srgbClr val="99D0DF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2700000" scaled="0"/>
              </a:gradFill>
              <a:ln>
                <a:solidFill>
                  <a:srgbClr val="DAEDEF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8890" h="3810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400" b="1" dirty="0">
                    <a:solidFill>
                      <a:srgbClr val="000000"/>
                    </a:solidFill>
                    <a:ea typeface="Batang" pitchFamily="18" charset="-127"/>
                    <a:cs typeface="Arial" pitchFamily="34" charset="0"/>
                  </a:rPr>
                  <a:t>If patient is experiencing </a:t>
                </a:r>
                <a:r>
                  <a:rPr lang="en-GB" sz="1600" b="1" dirty="0">
                    <a:solidFill>
                      <a:srgbClr val="000000"/>
                    </a:solidFill>
                    <a:ea typeface="Batang" pitchFamily="18" charset="-127"/>
                    <a:cs typeface="Arial" pitchFamily="34" charset="0"/>
                  </a:rPr>
                  <a:t>toxicity</a:t>
                </a:r>
                <a:r>
                  <a:rPr lang="en-GB" sz="1400" b="1" dirty="0">
                    <a:solidFill>
                      <a:srgbClr val="000000"/>
                    </a:solidFill>
                    <a:ea typeface="Batang" pitchFamily="18" charset="-127"/>
                    <a:cs typeface="Arial" pitchFamily="34" charset="0"/>
                  </a:rPr>
                  <a:t> related to either chemotherapy or bevacizumab, administer </a:t>
                </a:r>
                <a:r>
                  <a:rPr lang="en-GB" sz="1600" b="1" dirty="0">
                    <a:solidFill>
                      <a:srgbClr val="000000"/>
                    </a:solidFill>
                    <a:ea typeface="Batang" pitchFamily="18" charset="-127"/>
                    <a:cs typeface="Arial" pitchFamily="34" charset="0"/>
                  </a:rPr>
                  <a:t>other drug alone </a:t>
                </a:r>
                <a:r>
                  <a:rPr lang="en-GB" sz="1400" b="1" dirty="0">
                    <a:solidFill>
                      <a:srgbClr val="000000"/>
                    </a:solidFill>
                    <a:ea typeface="Batang" pitchFamily="18" charset="-127"/>
                    <a:cs typeface="Arial" pitchFamily="34" charset="0"/>
                  </a:rPr>
                  <a:t>until PD, unacceptable </a:t>
                </a:r>
                <a:r>
                  <a:rPr lang="en-GB" sz="1400" b="1" dirty="0" smtClean="0">
                    <a:solidFill>
                      <a:srgbClr val="000000"/>
                    </a:solidFill>
                    <a:ea typeface="Batang" pitchFamily="18" charset="-127"/>
                    <a:cs typeface="Arial" pitchFamily="34" charset="0"/>
                  </a:rPr>
                  <a:t>toxicity, </a:t>
                </a:r>
                <a:r>
                  <a:rPr lang="en-GB" sz="1400" b="1" dirty="0">
                    <a:solidFill>
                      <a:srgbClr val="000000"/>
                    </a:solidFill>
                    <a:ea typeface="Batang" pitchFamily="18" charset="-127"/>
                    <a:cs typeface="Arial" pitchFamily="34" charset="0"/>
                  </a:rPr>
                  <a:t>or patient request for withdrawal</a:t>
                </a:r>
                <a:endParaRPr lang="en-US" sz="14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5331600" y="2412989"/>
                <a:ext cx="2840400" cy="918475"/>
              </a:xfrm>
              <a:prstGeom prst="roundRect">
                <a:avLst/>
              </a:prstGeom>
              <a:gradFill>
                <a:gsLst>
                  <a:gs pos="35000">
                    <a:srgbClr val="99D0DF"/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2700000" scaled="0"/>
              </a:gradFill>
              <a:ln>
                <a:solidFill>
                  <a:srgbClr val="DAEDEF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 w="8890" h="3810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400" b="1" dirty="0">
                    <a:solidFill>
                      <a:srgbClr val="000000"/>
                    </a:solidFill>
                    <a:ea typeface="Batang" pitchFamily="18" charset="-127"/>
                    <a:cs typeface="Arial" pitchFamily="34" charset="0"/>
                  </a:rPr>
                  <a:t>Arm 2</a:t>
                </a:r>
                <a:br>
                  <a:rPr lang="en-GB" sz="1400" b="1" dirty="0">
                    <a:solidFill>
                      <a:srgbClr val="000000"/>
                    </a:solidFill>
                    <a:ea typeface="Batang" pitchFamily="18" charset="-127"/>
                    <a:cs typeface="Arial" pitchFamily="34" charset="0"/>
                  </a:rPr>
                </a:br>
                <a:r>
                  <a:rPr lang="en-GB" sz="1600" b="1" dirty="0">
                    <a:solidFill>
                      <a:srgbClr val="000000"/>
                    </a:solidFill>
                    <a:ea typeface="Batang" pitchFamily="18" charset="-127"/>
                    <a:cs typeface="Arial" pitchFamily="34" charset="0"/>
                  </a:rPr>
                  <a:t>Chemotherapy + bevacizumab*</a:t>
                </a:r>
                <a:endParaRPr lang="en-GB" sz="1400" b="1" dirty="0">
                  <a:solidFill>
                    <a:srgbClr val="000000"/>
                  </a:solidFill>
                  <a:ea typeface="Batang" pitchFamily="18" charset="-127"/>
                  <a:cs typeface="Arial" pitchFamily="34" charset="0"/>
                </a:endParaRPr>
              </a:p>
            </p:txBody>
          </p:sp>
        </p:grpSp>
      </p:grpSp>
      <p:pic>
        <p:nvPicPr>
          <p:cNvPr id="31" name="Afbeelding 30" descr="ENGOT Logo Dec v2 20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1324" y="13358"/>
            <a:ext cx="1432676" cy="12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9810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Box 80"/>
          <p:cNvSpPr txBox="1">
            <a:spLocks noChangeArrowheads="1"/>
          </p:cNvSpPr>
          <p:nvPr/>
        </p:nvSpPr>
        <p:spPr bwMode="gray">
          <a:xfrm>
            <a:off x="940758" y="3298174"/>
            <a:ext cx="3847212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4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tabLst>
                <a:tab pos="476250" algn="ctr"/>
                <a:tab pos="908050" algn="ctr"/>
                <a:tab pos="1339850" algn="ctr"/>
                <a:tab pos="1778000" algn="ctr"/>
                <a:tab pos="2209800" algn="ctr"/>
                <a:tab pos="2647950" algn="ctr"/>
                <a:tab pos="3079750" algn="ctr"/>
                <a:tab pos="3517900" algn="ctr"/>
              </a:tabLst>
            </a:pPr>
            <a:r>
              <a:rPr lang="en-GB" sz="1200" dirty="0" smtClean="0">
                <a:cs typeface="Arial" charset="0"/>
              </a:rPr>
              <a:t>0	3	6	9	12	15	18	21	24</a:t>
            </a:r>
            <a:endParaRPr lang="en-GB" sz="1200" dirty="0">
              <a:cs typeface="Arial" charset="0"/>
            </a:endParaRPr>
          </a:p>
        </p:txBody>
      </p:sp>
      <p:sp>
        <p:nvSpPr>
          <p:cNvPr id="41" name="Text Box 78"/>
          <p:cNvSpPr txBox="1">
            <a:spLocks noChangeArrowheads="1"/>
          </p:cNvSpPr>
          <p:nvPr/>
        </p:nvSpPr>
        <p:spPr bwMode="gray">
          <a:xfrm>
            <a:off x="604156" y="1626615"/>
            <a:ext cx="482824" cy="188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1.00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0.75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0.50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0.25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</a:t>
            </a:r>
          </a:p>
        </p:txBody>
      </p:sp>
      <p:sp>
        <p:nvSpPr>
          <p:cNvPr id="297" name="Text Box 80"/>
          <p:cNvSpPr txBox="1">
            <a:spLocks noChangeArrowheads="1"/>
          </p:cNvSpPr>
          <p:nvPr/>
        </p:nvSpPr>
        <p:spPr bwMode="gray">
          <a:xfrm>
            <a:off x="940758" y="5799552"/>
            <a:ext cx="3847212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4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tabLst>
                <a:tab pos="476250" algn="ctr"/>
                <a:tab pos="908050" algn="ctr"/>
                <a:tab pos="1339850" algn="ctr"/>
                <a:tab pos="1778000" algn="ctr"/>
                <a:tab pos="2209800" algn="ctr"/>
                <a:tab pos="2647950" algn="ctr"/>
                <a:tab pos="3079750" algn="ctr"/>
                <a:tab pos="3517900" algn="ctr"/>
              </a:tabLst>
            </a:pPr>
            <a:r>
              <a:rPr lang="en-GB" sz="1200" dirty="0" smtClean="0">
                <a:cs typeface="Arial" charset="0"/>
              </a:rPr>
              <a:t>0	3	6	9	12	15	18</a:t>
            </a:r>
            <a:endParaRPr lang="en-GB" sz="1200" dirty="0">
              <a:cs typeface="Arial" charset="0"/>
            </a:endParaRPr>
          </a:p>
        </p:txBody>
      </p:sp>
      <p:sp>
        <p:nvSpPr>
          <p:cNvPr id="212" name="Text Box 80"/>
          <p:cNvSpPr txBox="1">
            <a:spLocks noChangeArrowheads="1"/>
          </p:cNvSpPr>
          <p:nvPr/>
        </p:nvSpPr>
        <p:spPr bwMode="gray">
          <a:xfrm>
            <a:off x="5764786" y="3298174"/>
            <a:ext cx="2776538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4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tabLst>
                <a:tab pos="476250" algn="ctr"/>
                <a:tab pos="908050" algn="ctr"/>
                <a:tab pos="1339850" algn="ctr"/>
                <a:tab pos="1778000" algn="ctr"/>
                <a:tab pos="2209800" algn="ctr"/>
                <a:tab pos="2647950" algn="ctr"/>
                <a:tab pos="3079750" algn="ctr"/>
                <a:tab pos="3517900" algn="ctr"/>
              </a:tabLst>
            </a:pPr>
            <a:r>
              <a:rPr lang="en-GB" sz="1200" dirty="0" smtClean="0">
                <a:cs typeface="Arial" charset="0"/>
              </a:rPr>
              <a:t>0	3	6	9	12	15</a:t>
            </a:r>
            <a:endParaRPr lang="en-GB" sz="1200" dirty="0">
              <a:cs typeface="Arial" charset="0"/>
            </a:endParaRPr>
          </a:p>
        </p:txBody>
      </p:sp>
      <p:cxnSp>
        <p:nvCxnSpPr>
          <p:cNvPr id="95" name="Straight Connector 94"/>
          <p:cNvCxnSpPr>
            <a:stCxn id="47" idx="0"/>
          </p:cNvCxnSpPr>
          <p:nvPr/>
        </p:nvCxnSpPr>
        <p:spPr>
          <a:xfrm>
            <a:off x="1062686" y="2526622"/>
            <a:ext cx="1515173" cy="35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1634163" y="2526976"/>
            <a:ext cx="0" cy="7750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2574359" y="2526976"/>
            <a:ext cx="0" cy="7750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9" y="353704"/>
            <a:ext cx="8467725" cy="1143000"/>
          </a:xfrm>
        </p:spPr>
        <p:txBody>
          <a:bodyPr/>
          <a:lstStyle/>
          <a:p>
            <a:r>
              <a:rPr lang="en-GB" dirty="0" smtClean="0"/>
              <a:t>ENGOT-ov3: AURELIA</a:t>
            </a:r>
            <a:br>
              <a:rPr lang="en-GB" dirty="0" smtClean="0"/>
            </a:br>
            <a:r>
              <a:rPr lang="en-GB" dirty="0" smtClean="0"/>
              <a:t>BEV in Relation to Treatment Cohort</a:t>
            </a:r>
            <a:endParaRPr lang="en-GB" dirty="0"/>
          </a:p>
        </p:txBody>
      </p:sp>
      <p:sp>
        <p:nvSpPr>
          <p:cNvPr id="16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7200" y="6164658"/>
            <a:ext cx="8229600" cy="476250"/>
          </a:xfrm>
        </p:spPr>
        <p:txBody>
          <a:bodyPr/>
          <a:lstStyle/>
          <a:p>
            <a:endParaRPr lang="en-GB" baseline="30000" dirty="0" smtClean="0"/>
          </a:p>
          <a:p>
            <a:r>
              <a:rPr lang="en-GB" dirty="0" smtClean="0"/>
              <a:t>HR = hazard ratio</a:t>
            </a:r>
            <a:endParaRPr lang="en-GB" dirty="0"/>
          </a:p>
          <a:p>
            <a:r>
              <a:rPr lang="en-GB" baseline="30000" dirty="0" err="1" smtClean="0"/>
              <a:t>a</a:t>
            </a:r>
            <a:r>
              <a:rPr lang="en-GB" dirty="0" err="1" smtClean="0"/>
              <a:t>Difference</a:t>
            </a:r>
            <a:r>
              <a:rPr lang="en-GB" dirty="0" smtClean="0"/>
              <a:t> </a:t>
            </a:r>
            <a:r>
              <a:rPr lang="en-GB" dirty="0"/>
              <a:t>in </a:t>
            </a:r>
            <a:r>
              <a:rPr lang="en-GB" dirty="0" smtClean="0"/>
              <a:t>ORR; </a:t>
            </a:r>
            <a:r>
              <a:rPr lang="en-GB" dirty="0"/>
              <a:t>95% CI with Hauck–Anderson continuity correction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1659508"/>
            <a:ext cx="1804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Paclitaxel cohort</a:t>
            </a:r>
          </a:p>
          <a:p>
            <a:pPr algn="ctr"/>
            <a:r>
              <a:rPr lang="en-GB" sz="14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HR = 0.46</a:t>
            </a:r>
          </a:p>
          <a:p>
            <a:pPr algn="ctr"/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(95% CI 0.30</a:t>
            </a:r>
            <a:r>
              <a:rPr lang="en-GB" sz="1200" dirty="0" smtClean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–0.71)</a:t>
            </a:r>
            <a:endParaRPr lang="en-GB" sz="1400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42" name="Text Box 79"/>
          <p:cNvSpPr txBox="1">
            <a:spLocks noChangeArrowheads="1"/>
          </p:cNvSpPr>
          <p:nvPr/>
        </p:nvSpPr>
        <p:spPr bwMode="gray">
          <a:xfrm rot="16200000">
            <a:off x="-348024" y="2386053"/>
            <a:ext cx="17223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Estimated Probability</a:t>
            </a:r>
            <a:endParaRPr lang="en-GB" sz="1200" dirty="0">
              <a:solidFill>
                <a:schemeClr val="tx1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3" name="Text Box 79"/>
          <p:cNvSpPr txBox="1">
            <a:spLocks noChangeArrowheads="1"/>
          </p:cNvSpPr>
          <p:nvPr/>
        </p:nvSpPr>
        <p:spPr bwMode="gray">
          <a:xfrm>
            <a:off x="1028631" y="3493351"/>
            <a:ext cx="3559851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4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GB" sz="1200" dirty="0" smtClean="0">
                <a:cs typeface="Arial" charset="0"/>
              </a:rPr>
              <a:t>PFS (months</a:t>
            </a:r>
            <a:r>
              <a:rPr lang="en-GB" sz="1200" dirty="0">
                <a:cs typeface="Arial" charset="0"/>
              </a:rPr>
              <a:t>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032006" y="1751174"/>
            <a:ext cx="3515209" cy="1588479"/>
            <a:chOff x="954461" y="1587266"/>
            <a:chExt cx="3515209" cy="1588479"/>
          </a:xfrm>
        </p:grpSpPr>
        <p:sp>
          <p:nvSpPr>
            <p:cNvPr id="44" name="Line 5"/>
            <p:cNvSpPr>
              <a:spLocks noChangeShapeType="1"/>
            </p:cNvSpPr>
            <p:nvPr/>
          </p:nvSpPr>
          <p:spPr bwMode="auto">
            <a:xfrm flipV="1">
              <a:off x="4469670" y="3145065"/>
              <a:ext cx="0" cy="3068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5" name="Line 6"/>
            <p:cNvSpPr>
              <a:spLocks noChangeShapeType="1"/>
            </p:cNvSpPr>
            <p:nvPr/>
          </p:nvSpPr>
          <p:spPr bwMode="auto">
            <a:xfrm flipH="1">
              <a:off x="954461" y="1587266"/>
              <a:ext cx="30680" cy="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6" name="Line 7"/>
            <p:cNvSpPr>
              <a:spLocks noChangeShapeType="1"/>
            </p:cNvSpPr>
            <p:nvPr/>
          </p:nvSpPr>
          <p:spPr bwMode="auto">
            <a:xfrm flipH="1">
              <a:off x="954461" y="1974606"/>
              <a:ext cx="30680" cy="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7" name="Line 8"/>
            <p:cNvSpPr>
              <a:spLocks noChangeShapeType="1"/>
            </p:cNvSpPr>
            <p:nvPr/>
          </p:nvSpPr>
          <p:spPr bwMode="auto">
            <a:xfrm flipH="1">
              <a:off x="954461" y="2362714"/>
              <a:ext cx="30680" cy="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954461" y="2750055"/>
              <a:ext cx="30680" cy="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9" name="Line 10"/>
            <p:cNvSpPr>
              <a:spLocks noChangeShapeType="1"/>
            </p:cNvSpPr>
            <p:nvPr/>
          </p:nvSpPr>
          <p:spPr bwMode="auto">
            <a:xfrm flipH="1">
              <a:off x="954461" y="3138162"/>
              <a:ext cx="30680" cy="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992811" y="1587266"/>
              <a:ext cx="3476859" cy="1550896"/>
            </a:xfrm>
            <a:custGeom>
              <a:avLst/>
              <a:gdLst>
                <a:gd name="T0" fmla="*/ 0 w 4533"/>
                <a:gd name="T1" fmla="*/ 0 h 2022"/>
                <a:gd name="T2" fmla="*/ 0 w 4533"/>
                <a:gd name="T3" fmla="*/ 2022 h 2022"/>
                <a:gd name="T4" fmla="*/ 4533 w 4533"/>
                <a:gd name="T5" fmla="*/ 202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3" h="2022">
                  <a:moveTo>
                    <a:pt x="0" y="0"/>
                  </a:moveTo>
                  <a:lnTo>
                    <a:pt x="0" y="2022"/>
                  </a:lnTo>
                  <a:lnTo>
                    <a:pt x="4533" y="2022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1" name="Line 12"/>
            <p:cNvSpPr>
              <a:spLocks noChangeShapeType="1"/>
            </p:cNvSpPr>
            <p:nvPr/>
          </p:nvSpPr>
          <p:spPr bwMode="auto">
            <a:xfrm flipV="1">
              <a:off x="4469670" y="3145065"/>
              <a:ext cx="0" cy="3068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V="1">
              <a:off x="4034775" y="3145065"/>
              <a:ext cx="0" cy="3068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3599880" y="3145065"/>
              <a:ext cx="0" cy="3068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4" name="Line 15"/>
            <p:cNvSpPr>
              <a:spLocks noChangeShapeType="1"/>
            </p:cNvSpPr>
            <p:nvPr/>
          </p:nvSpPr>
          <p:spPr bwMode="auto">
            <a:xfrm flipV="1">
              <a:off x="3164985" y="3145065"/>
              <a:ext cx="0" cy="3068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5" name="Line 16"/>
            <p:cNvSpPr>
              <a:spLocks noChangeShapeType="1"/>
            </p:cNvSpPr>
            <p:nvPr/>
          </p:nvSpPr>
          <p:spPr bwMode="auto">
            <a:xfrm flipV="1">
              <a:off x="2730090" y="3145065"/>
              <a:ext cx="0" cy="3068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6" name="Line 17"/>
            <p:cNvSpPr>
              <a:spLocks noChangeShapeType="1"/>
            </p:cNvSpPr>
            <p:nvPr/>
          </p:nvSpPr>
          <p:spPr bwMode="auto">
            <a:xfrm flipV="1">
              <a:off x="2295195" y="3145065"/>
              <a:ext cx="0" cy="3068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7" name="Line 18"/>
            <p:cNvSpPr>
              <a:spLocks noChangeShapeType="1"/>
            </p:cNvSpPr>
            <p:nvPr/>
          </p:nvSpPr>
          <p:spPr bwMode="auto">
            <a:xfrm flipV="1">
              <a:off x="1860300" y="3145065"/>
              <a:ext cx="0" cy="3068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8" name="Line 19"/>
            <p:cNvSpPr>
              <a:spLocks noChangeShapeType="1"/>
            </p:cNvSpPr>
            <p:nvPr/>
          </p:nvSpPr>
          <p:spPr bwMode="auto">
            <a:xfrm flipV="1">
              <a:off x="1427706" y="3145065"/>
              <a:ext cx="0" cy="3068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9" name="Line 20"/>
            <p:cNvSpPr>
              <a:spLocks noChangeShapeType="1"/>
            </p:cNvSpPr>
            <p:nvPr/>
          </p:nvSpPr>
          <p:spPr bwMode="auto">
            <a:xfrm flipV="1">
              <a:off x="992811" y="3145065"/>
              <a:ext cx="0" cy="30680"/>
            </a:xfrm>
            <a:prstGeom prst="line">
              <a:avLst/>
            </a:prstGeom>
            <a:noFill/>
            <a:ln w="19050" cap="sq">
              <a:solidFill>
                <a:srgbClr val="0101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70356" y="1716658"/>
            <a:ext cx="3249824" cy="1342270"/>
            <a:chOff x="1439863" y="1890713"/>
            <a:chExt cx="6726238" cy="2778126"/>
          </a:xfrm>
        </p:grpSpPr>
        <p:sp>
          <p:nvSpPr>
            <p:cNvPr id="61" name="Freeform 21"/>
            <p:cNvSpPr>
              <a:spLocks/>
            </p:cNvSpPr>
            <p:nvPr/>
          </p:nvSpPr>
          <p:spPr bwMode="auto">
            <a:xfrm>
              <a:off x="1439863" y="1968501"/>
              <a:ext cx="6726238" cy="2700338"/>
            </a:xfrm>
            <a:custGeom>
              <a:avLst/>
              <a:gdLst>
                <a:gd name="T0" fmla="*/ 281 w 4237"/>
                <a:gd name="T1" fmla="*/ 0 h 1701"/>
                <a:gd name="T2" fmla="*/ 302 w 4237"/>
                <a:gd name="T3" fmla="*/ 36 h 1701"/>
                <a:gd name="T4" fmla="*/ 333 w 4237"/>
                <a:gd name="T5" fmla="*/ 64 h 1701"/>
                <a:gd name="T6" fmla="*/ 352 w 4237"/>
                <a:gd name="T7" fmla="*/ 135 h 1701"/>
                <a:gd name="T8" fmla="*/ 380 w 4237"/>
                <a:gd name="T9" fmla="*/ 168 h 1701"/>
                <a:gd name="T10" fmla="*/ 524 w 4237"/>
                <a:gd name="T11" fmla="*/ 206 h 1701"/>
                <a:gd name="T12" fmla="*/ 696 w 4237"/>
                <a:gd name="T13" fmla="*/ 239 h 1701"/>
                <a:gd name="T14" fmla="*/ 706 w 4237"/>
                <a:gd name="T15" fmla="*/ 277 h 1701"/>
                <a:gd name="T16" fmla="*/ 720 w 4237"/>
                <a:gd name="T17" fmla="*/ 312 h 1701"/>
                <a:gd name="T18" fmla="*/ 727 w 4237"/>
                <a:gd name="T19" fmla="*/ 343 h 1701"/>
                <a:gd name="T20" fmla="*/ 822 w 4237"/>
                <a:gd name="T21" fmla="*/ 381 h 1701"/>
                <a:gd name="T22" fmla="*/ 980 w 4237"/>
                <a:gd name="T23" fmla="*/ 416 h 1701"/>
                <a:gd name="T24" fmla="*/ 992 w 4237"/>
                <a:gd name="T25" fmla="*/ 451 h 1701"/>
                <a:gd name="T26" fmla="*/ 996 w 4237"/>
                <a:gd name="T27" fmla="*/ 485 h 1701"/>
                <a:gd name="T28" fmla="*/ 1030 w 4237"/>
                <a:gd name="T29" fmla="*/ 520 h 1701"/>
                <a:gd name="T30" fmla="*/ 1065 w 4237"/>
                <a:gd name="T31" fmla="*/ 555 h 1701"/>
                <a:gd name="T32" fmla="*/ 1096 w 4237"/>
                <a:gd name="T33" fmla="*/ 591 h 1701"/>
                <a:gd name="T34" fmla="*/ 1384 w 4237"/>
                <a:gd name="T35" fmla="*/ 626 h 1701"/>
                <a:gd name="T36" fmla="*/ 1405 w 4237"/>
                <a:gd name="T37" fmla="*/ 666 h 1701"/>
                <a:gd name="T38" fmla="*/ 1471 w 4237"/>
                <a:gd name="T39" fmla="*/ 702 h 1701"/>
                <a:gd name="T40" fmla="*/ 1488 w 4237"/>
                <a:gd name="T41" fmla="*/ 737 h 1701"/>
                <a:gd name="T42" fmla="*/ 1535 w 4237"/>
                <a:gd name="T43" fmla="*/ 780 h 1701"/>
                <a:gd name="T44" fmla="*/ 1594 w 4237"/>
                <a:gd name="T45" fmla="*/ 815 h 1701"/>
                <a:gd name="T46" fmla="*/ 1615 w 4237"/>
                <a:gd name="T47" fmla="*/ 855 h 1701"/>
                <a:gd name="T48" fmla="*/ 1660 w 4237"/>
                <a:gd name="T49" fmla="*/ 898 h 1701"/>
                <a:gd name="T50" fmla="*/ 1960 w 4237"/>
                <a:gd name="T51" fmla="*/ 940 h 1701"/>
                <a:gd name="T52" fmla="*/ 2109 w 4237"/>
                <a:gd name="T53" fmla="*/ 1051 h 1701"/>
                <a:gd name="T54" fmla="*/ 2118 w 4237"/>
                <a:gd name="T55" fmla="*/ 1113 h 1701"/>
                <a:gd name="T56" fmla="*/ 2166 w 4237"/>
                <a:gd name="T57" fmla="*/ 1167 h 1701"/>
                <a:gd name="T58" fmla="*/ 2182 w 4237"/>
                <a:gd name="T59" fmla="*/ 1231 h 1701"/>
                <a:gd name="T60" fmla="*/ 2253 w 4237"/>
                <a:gd name="T61" fmla="*/ 1288 h 1701"/>
                <a:gd name="T62" fmla="*/ 2374 w 4237"/>
                <a:gd name="T63" fmla="*/ 1351 h 1701"/>
                <a:gd name="T64" fmla="*/ 2381 w 4237"/>
                <a:gd name="T65" fmla="*/ 1418 h 1701"/>
                <a:gd name="T66" fmla="*/ 2546 w 4237"/>
                <a:gd name="T67" fmla="*/ 1486 h 1701"/>
                <a:gd name="T68" fmla="*/ 2763 w 4237"/>
                <a:gd name="T69" fmla="*/ 1592 h 1701"/>
                <a:gd name="T70" fmla="*/ 4237 w 4237"/>
                <a:gd name="T71" fmla="*/ 1701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237" h="1701">
                  <a:moveTo>
                    <a:pt x="0" y="0"/>
                  </a:moveTo>
                  <a:lnTo>
                    <a:pt x="281" y="0"/>
                  </a:lnTo>
                  <a:lnTo>
                    <a:pt x="281" y="36"/>
                  </a:lnTo>
                  <a:lnTo>
                    <a:pt x="302" y="36"/>
                  </a:lnTo>
                  <a:lnTo>
                    <a:pt x="302" y="64"/>
                  </a:lnTo>
                  <a:lnTo>
                    <a:pt x="333" y="64"/>
                  </a:lnTo>
                  <a:lnTo>
                    <a:pt x="333" y="135"/>
                  </a:lnTo>
                  <a:lnTo>
                    <a:pt x="352" y="135"/>
                  </a:lnTo>
                  <a:lnTo>
                    <a:pt x="352" y="168"/>
                  </a:lnTo>
                  <a:lnTo>
                    <a:pt x="380" y="168"/>
                  </a:lnTo>
                  <a:lnTo>
                    <a:pt x="380" y="206"/>
                  </a:lnTo>
                  <a:lnTo>
                    <a:pt x="524" y="206"/>
                  </a:lnTo>
                  <a:lnTo>
                    <a:pt x="524" y="239"/>
                  </a:lnTo>
                  <a:lnTo>
                    <a:pt x="696" y="239"/>
                  </a:lnTo>
                  <a:lnTo>
                    <a:pt x="696" y="277"/>
                  </a:lnTo>
                  <a:lnTo>
                    <a:pt x="706" y="277"/>
                  </a:lnTo>
                  <a:lnTo>
                    <a:pt x="706" y="312"/>
                  </a:lnTo>
                  <a:lnTo>
                    <a:pt x="720" y="312"/>
                  </a:lnTo>
                  <a:lnTo>
                    <a:pt x="720" y="343"/>
                  </a:lnTo>
                  <a:lnTo>
                    <a:pt x="727" y="343"/>
                  </a:lnTo>
                  <a:lnTo>
                    <a:pt x="727" y="381"/>
                  </a:lnTo>
                  <a:lnTo>
                    <a:pt x="822" y="381"/>
                  </a:lnTo>
                  <a:lnTo>
                    <a:pt x="822" y="416"/>
                  </a:lnTo>
                  <a:lnTo>
                    <a:pt x="980" y="416"/>
                  </a:lnTo>
                  <a:lnTo>
                    <a:pt x="980" y="451"/>
                  </a:lnTo>
                  <a:lnTo>
                    <a:pt x="992" y="451"/>
                  </a:lnTo>
                  <a:lnTo>
                    <a:pt x="992" y="485"/>
                  </a:lnTo>
                  <a:lnTo>
                    <a:pt x="996" y="485"/>
                  </a:lnTo>
                  <a:lnTo>
                    <a:pt x="996" y="520"/>
                  </a:lnTo>
                  <a:lnTo>
                    <a:pt x="1030" y="520"/>
                  </a:lnTo>
                  <a:lnTo>
                    <a:pt x="1030" y="555"/>
                  </a:lnTo>
                  <a:lnTo>
                    <a:pt x="1065" y="555"/>
                  </a:lnTo>
                  <a:lnTo>
                    <a:pt x="1065" y="591"/>
                  </a:lnTo>
                  <a:lnTo>
                    <a:pt x="1096" y="591"/>
                  </a:lnTo>
                  <a:lnTo>
                    <a:pt x="1096" y="626"/>
                  </a:lnTo>
                  <a:lnTo>
                    <a:pt x="1384" y="626"/>
                  </a:lnTo>
                  <a:lnTo>
                    <a:pt x="1384" y="666"/>
                  </a:lnTo>
                  <a:lnTo>
                    <a:pt x="1405" y="666"/>
                  </a:lnTo>
                  <a:lnTo>
                    <a:pt x="1405" y="702"/>
                  </a:lnTo>
                  <a:lnTo>
                    <a:pt x="1471" y="702"/>
                  </a:lnTo>
                  <a:lnTo>
                    <a:pt x="1471" y="737"/>
                  </a:lnTo>
                  <a:lnTo>
                    <a:pt x="1488" y="737"/>
                  </a:lnTo>
                  <a:lnTo>
                    <a:pt x="1488" y="780"/>
                  </a:lnTo>
                  <a:lnTo>
                    <a:pt x="1535" y="780"/>
                  </a:lnTo>
                  <a:lnTo>
                    <a:pt x="1535" y="815"/>
                  </a:lnTo>
                  <a:lnTo>
                    <a:pt x="1594" y="815"/>
                  </a:lnTo>
                  <a:lnTo>
                    <a:pt x="1594" y="855"/>
                  </a:lnTo>
                  <a:lnTo>
                    <a:pt x="1615" y="855"/>
                  </a:lnTo>
                  <a:lnTo>
                    <a:pt x="1615" y="898"/>
                  </a:lnTo>
                  <a:lnTo>
                    <a:pt x="1660" y="898"/>
                  </a:lnTo>
                  <a:lnTo>
                    <a:pt x="1660" y="940"/>
                  </a:lnTo>
                  <a:lnTo>
                    <a:pt x="1960" y="940"/>
                  </a:lnTo>
                  <a:lnTo>
                    <a:pt x="1960" y="1051"/>
                  </a:lnTo>
                  <a:lnTo>
                    <a:pt x="2109" y="1051"/>
                  </a:lnTo>
                  <a:lnTo>
                    <a:pt x="2109" y="1113"/>
                  </a:lnTo>
                  <a:lnTo>
                    <a:pt x="2118" y="1113"/>
                  </a:lnTo>
                  <a:lnTo>
                    <a:pt x="2118" y="1167"/>
                  </a:lnTo>
                  <a:lnTo>
                    <a:pt x="2166" y="1167"/>
                  </a:lnTo>
                  <a:lnTo>
                    <a:pt x="2166" y="1231"/>
                  </a:lnTo>
                  <a:lnTo>
                    <a:pt x="2182" y="1231"/>
                  </a:lnTo>
                  <a:lnTo>
                    <a:pt x="2182" y="1288"/>
                  </a:lnTo>
                  <a:lnTo>
                    <a:pt x="2253" y="1288"/>
                  </a:lnTo>
                  <a:lnTo>
                    <a:pt x="2253" y="1351"/>
                  </a:lnTo>
                  <a:lnTo>
                    <a:pt x="2374" y="1351"/>
                  </a:lnTo>
                  <a:lnTo>
                    <a:pt x="2374" y="1418"/>
                  </a:lnTo>
                  <a:lnTo>
                    <a:pt x="2381" y="1418"/>
                  </a:lnTo>
                  <a:lnTo>
                    <a:pt x="2381" y="1486"/>
                  </a:lnTo>
                  <a:lnTo>
                    <a:pt x="2546" y="1486"/>
                  </a:lnTo>
                  <a:lnTo>
                    <a:pt x="2546" y="1592"/>
                  </a:lnTo>
                  <a:lnTo>
                    <a:pt x="2763" y="1592"/>
                  </a:lnTo>
                  <a:lnTo>
                    <a:pt x="2763" y="1701"/>
                  </a:lnTo>
                  <a:lnTo>
                    <a:pt x="4237" y="1701"/>
                  </a:lnTo>
                </a:path>
              </a:pathLst>
            </a:custGeom>
            <a:noFill/>
            <a:ln w="19050" cap="flat">
              <a:solidFill>
                <a:srgbClr val="FF33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50975" y="1890713"/>
              <a:ext cx="6700838" cy="2778125"/>
              <a:chOff x="1450975" y="1890713"/>
              <a:chExt cx="6700838" cy="2778125"/>
            </a:xfrm>
          </p:grpSpPr>
          <p:sp>
            <p:nvSpPr>
              <p:cNvPr id="63" name="Line 22"/>
              <p:cNvSpPr>
                <a:spLocks noChangeShapeType="1"/>
              </p:cNvSpPr>
              <p:nvPr/>
            </p:nvSpPr>
            <p:spPr bwMode="auto">
              <a:xfrm flipV="1">
                <a:off x="1450975" y="1890713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4" name="Line 23"/>
              <p:cNvSpPr>
                <a:spLocks noChangeShapeType="1"/>
              </p:cNvSpPr>
              <p:nvPr/>
            </p:nvSpPr>
            <p:spPr bwMode="auto">
              <a:xfrm flipV="1">
                <a:off x="2081213" y="2216151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5" name="Line 24"/>
              <p:cNvSpPr>
                <a:spLocks noChangeShapeType="1"/>
              </p:cNvSpPr>
              <p:nvPr/>
            </p:nvSpPr>
            <p:spPr bwMode="auto">
              <a:xfrm flipV="1">
                <a:off x="3059113" y="2714626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6" name="Line 25"/>
              <p:cNvSpPr>
                <a:spLocks noChangeShapeType="1"/>
              </p:cNvSpPr>
              <p:nvPr/>
            </p:nvSpPr>
            <p:spPr bwMode="auto">
              <a:xfrm flipV="1">
                <a:off x="3209925" y="2884488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7" name="Line 26"/>
              <p:cNvSpPr>
                <a:spLocks noChangeShapeType="1"/>
              </p:cNvSpPr>
              <p:nvPr/>
            </p:nvSpPr>
            <p:spPr bwMode="auto">
              <a:xfrm flipV="1">
                <a:off x="3700463" y="3008313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8" name="Line 27"/>
              <p:cNvSpPr>
                <a:spLocks noChangeShapeType="1"/>
              </p:cNvSpPr>
              <p:nvPr/>
            </p:nvSpPr>
            <p:spPr bwMode="auto">
              <a:xfrm flipV="1">
                <a:off x="3733800" y="3008313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9" name="Line 28"/>
              <p:cNvSpPr>
                <a:spLocks noChangeShapeType="1"/>
              </p:cNvSpPr>
              <p:nvPr/>
            </p:nvSpPr>
            <p:spPr bwMode="auto">
              <a:xfrm flipV="1">
                <a:off x="3862388" y="3127376"/>
                <a:ext cx="0" cy="82550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0" name="Line 29"/>
              <p:cNvSpPr>
                <a:spLocks noChangeShapeType="1"/>
              </p:cNvSpPr>
              <p:nvPr/>
            </p:nvSpPr>
            <p:spPr bwMode="auto">
              <a:xfrm flipV="1">
                <a:off x="4157663" y="3382963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1" name="Line 30"/>
              <p:cNvSpPr>
                <a:spLocks noChangeShapeType="1"/>
              </p:cNvSpPr>
              <p:nvPr/>
            </p:nvSpPr>
            <p:spPr bwMode="auto">
              <a:xfrm flipV="1">
                <a:off x="4237038" y="3382963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2" name="Line 31"/>
              <p:cNvSpPr>
                <a:spLocks noChangeShapeType="1"/>
              </p:cNvSpPr>
              <p:nvPr/>
            </p:nvSpPr>
            <p:spPr bwMode="auto">
              <a:xfrm flipV="1">
                <a:off x="4319588" y="3382963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3" name="Line 32"/>
              <p:cNvSpPr>
                <a:spLocks noChangeShapeType="1"/>
              </p:cNvSpPr>
              <p:nvPr/>
            </p:nvSpPr>
            <p:spPr bwMode="auto">
              <a:xfrm flipV="1">
                <a:off x="4341813" y="3382963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4" name="Line 33"/>
              <p:cNvSpPr>
                <a:spLocks noChangeShapeType="1"/>
              </p:cNvSpPr>
              <p:nvPr/>
            </p:nvSpPr>
            <p:spPr bwMode="auto">
              <a:xfrm flipV="1">
                <a:off x="4364038" y="3382963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5" name="Line 34"/>
              <p:cNvSpPr>
                <a:spLocks noChangeShapeType="1"/>
              </p:cNvSpPr>
              <p:nvPr/>
            </p:nvSpPr>
            <p:spPr bwMode="auto">
              <a:xfrm flipV="1">
                <a:off x="4394200" y="3382963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6" name="Line 35"/>
              <p:cNvSpPr>
                <a:spLocks noChangeShapeType="1"/>
              </p:cNvSpPr>
              <p:nvPr/>
            </p:nvSpPr>
            <p:spPr bwMode="auto">
              <a:xfrm flipV="1">
                <a:off x="4540250" y="3382963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7" name="Line 36"/>
              <p:cNvSpPr>
                <a:spLocks noChangeShapeType="1"/>
              </p:cNvSpPr>
              <p:nvPr/>
            </p:nvSpPr>
            <p:spPr bwMode="auto">
              <a:xfrm flipV="1">
                <a:off x="4837113" y="3743326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8" name="Line 37"/>
              <p:cNvSpPr>
                <a:spLocks noChangeShapeType="1"/>
              </p:cNvSpPr>
              <p:nvPr/>
            </p:nvSpPr>
            <p:spPr bwMode="auto">
              <a:xfrm flipV="1">
                <a:off x="5132388" y="4035426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9" name="Line 38"/>
              <p:cNvSpPr>
                <a:spLocks noChangeShapeType="1"/>
              </p:cNvSpPr>
              <p:nvPr/>
            </p:nvSpPr>
            <p:spPr bwMode="auto">
              <a:xfrm flipV="1">
                <a:off x="5283200" y="4249738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0" name="Line 39"/>
              <p:cNvSpPr>
                <a:spLocks noChangeShapeType="1"/>
              </p:cNvSpPr>
              <p:nvPr/>
            </p:nvSpPr>
            <p:spPr bwMode="auto">
              <a:xfrm flipV="1">
                <a:off x="5368925" y="4249738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1" name="Line 40"/>
              <p:cNvSpPr>
                <a:spLocks noChangeShapeType="1"/>
              </p:cNvSpPr>
              <p:nvPr/>
            </p:nvSpPr>
            <p:spPr bwMode="auto">
              <a:xfrm flipV="1">
                <a:off x="5429250" y="4249738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2" name="Line 41"/>
              <p:cNvSpPr>
                <a:spLocks noChangeShapeType="1"/>
              </p:cNvSpPr>
              <p:nvPr/>
            </p:nvSpPr>
            <p:spPr bwMode="auto">
              <a:xfrm flipV="1">
                <a:off x="6081713" y="4586288"/>
                <a:ext cx="0" cy="82550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3" name="Line 42"/>
              <p:cNvSpPr>
                <a:spLocks noChangeShapeType="1"/>
              </p:cNvSpPr>
              <p:nvPr/>
            </p:nvSpPr>
            <p:spPr bwMode="auto">
              <a:xfrm flipV="1">
                <a:off x="6407150" y="4586288"/>
                <a:ext cx="0" cy="82550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4" name="Line 43"/>
              <p:cNvSpPr>
                <a:spLocks noChangeShapeType="1"/>
              </p:cNvSpPr>
              <p:nvPr/>
            </p:nvSpPr>
            <p:spPr bwMode="auto">
              <a:xfrm flipV="1">
                <a:off x="8151813" y="4586288"/>
                <a:ext cx="0" cy="82550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1070356" y="1754242"/>
            <a:ext cx="2742830" cy="1468059"/>
            <a:chOff x="1439863" y="1968501"/>
            <a:chExt cx="5676900" cy="3038475"/>
          </a:xfrm>
        </p:grpSpPr>
        <p:sp>
          <p:nvSpPr>
            <p:cNvPr id="86" name="Freeform 44"/>
            <p:cNvSpPr>
              <a:spLocks/>
            </p:cNvSpPr>
            <p:nvPr/>
          </p:nvSpPr>
          <p:spPr bwMode="auto">
            <a:xfrm>
              <a:off x="1439863" y="1968501"/>
              <a:ext cx="5676900" cy="3038475"/>
            </a:xfrm>
            <a:custGeom>
              <a:avLst/>
              <a:gdLst>
                <a:gd name="T0" fmla="*/ 234 w 3576"/>
                <a:gd name="T1" fmla="*/ 0 h 1914"/>
                <a:gd name="T2" fmla="*/ 314 w 3576"/>
                <a:gd name="T3" fmla="*/ 33 h 1914"/>
                <a:gd name="T4" fmla="*/ 321 w 3576"/>
                <a:gd name="T5" fmla="*/ 109 h 1914"/>
                <a:gd name="T6" fmla="*/ 345 w 3576"/>
                <a:gd name="T7" fmla="*/ 180 h 1914"/>
                <a:gd name="T8" fmla="*/ 349 w 3576"/>
                <a:gd name="T9" fmla="*/ 291 h 1914"/>
                <a:gd name="T10" fmla="*/ 356 w 3576"/>
                <a:gd name="T11" fmla="*/ 331 h 1914"/>
                <a:gd name="T12" fmla="*/ 366 w 3576"/>
                <a:gd name="T13" fmla="*/ 366 h 1914"/>
                <a:gd name="T14" fmla="*/ 371 w 3576"/>
                <a:gd name="T15" fmla="*/ 440 h 1914"/>
                <a:gd name="T16" fmla="*/ 389 w 3576"/>
                <a:gd name="T17" fmla="*/ 475 h 1914"/>
                <a:gd name="T18" fmla="*/ 526 w 3576"/>
                <a:gd name="T19" fmla="*/ 551 h 1914"/>
                <a:gd name="T20" fmla="*/ 619 w 3576"/>
                <a:gd name="T21" fmla="*/ 586 h 1914"/>
                <a:gd name="T22" fmla="*/ 633 w 3576"/>
                <a:gd name="T23" fmla="*/ 624 h 1914"/>
                <a:gd name="T24" fmla="*/ 652 w 3576"/>
                <a:gd name="T25" fmla="*/ 662 h 1914"/>
                <a:gd name="T26" fmla="*/ 666 w 3576"/>
                <a:gd name="T27" fmla="*/ 697 h 1914"/>
                <a:gd name="T28" fmla="*/ 692 w 3576"/>
                <a:gd name="T29" fmla="*/ 773 h 1914"/>
                <a:gd name="T30" fmla="*/ 706 w 3576"/>
                <a:gd name="T31" fmla="*/ 808 h 1914"/>
                <a:gd name="T32" fmla="*/ 718 w 3576"/>
                <a:gd name="T33" fmla="*/ 881 h 1914"/>
                <a:gd name="T34" fmla="*/ 725 w 3576"/>
                <a:gd name="T35" fmla="*/ 919 h 1914"/>
                <a:gd name="T36" fmla="*/ 730 w 3576"/>
                <a:gd name="T37" fmla="*/ 957 h 1914"/>
                <a:gd name="T38" fmla="*/ 741 w 3576"/>
                <a:gd name="T39" fmla="*/ 995 h 1914"/>
                <a:gd name="T40" fmla="*/ 791 w 3576"/>
                <a:gd name="T41" fmla="*/ 1028 h 1914"/>
                <a:gd name="T42" fmla="*/ 798 w 3576"/>
                <a:gd name="T43" fmla="*/ 1068 h 1914"/>
                <a:gd name="T44" fmla="*/ 869 w 3576"/>
                <a:gd name="T45" fmla="*/ 1101 h 1914"/>
                <a:gd name="T46" fmla="*/ 1027 w 3576"/>
                <a:gd name="T47" fmla="*/ 1137 h 1914"/>
                <a:gd name="T48" fmla="*/ 1039 w 3576"/>
                <a:gd name="T49" fmla="*/ 1212 h 1914"/>
                <a:gd name="T50" fmla="*/ 1046 w 3576"/>
                <a:gd name="T51" fmla="*/ 1248 h 1914"/>
                <a:gd name="T52" fmla="*/ 1117 w 3576"/>
                <a:gd name="T53" fmla="*/ 1288 h 1914"/>
                <a:gd name="T54" fmla="*/ 1126 w 3576"/>
                <a:gd name="T55" fmla="*/ 1326 h 1914"/>
                <a:gd name="T56" fmla="*/ 1131 w 3576"/>
                <a:gd name="T57" fmla="*/ 1394 h 1914"/>
                <a:gd name="T58" fmla="*/ 1141 w 3576"/>
                <a:gd name="T59" fmla="*/ 1432 h 1914"/>
                <a:gd name="T60" fmla="*/ 1403 w 3576"/>
                <a:gd name="T61" fmla="*/ 1472 h 1914"/>
                <a:gd name="T62" fmla="*/ 1618 w 3576"/>
                <a:gd name="T63" fmla="*/ 1507 h 1914"/>
                <a:gd name="T64" fmla="*/ 1828 w 3576"/>
                <a:gd name="T65" fmla="*/ 1552 h 1914"/>
                <a:gd name="T66" fmla="*/ 1956 w 3576"/>
                <a:gd name="T67" fmla="*/ 1597 h 1914"/>
                <a:gd name="T68" fmla="*/ 2253 w 3576"/>
                <a:gd name="T69" fmla="*/ 1642 h 1914"/>
                <a:gd name="T70" fmla="*/ 2279 w 3576"/>
                <a:gd name="T71" fmla="*/ 1699 h 1914"/>
                <a:gd name="T72" fmla="*/ 2421 w 3576"/>
                <a:gd name="T73" fmla="*/ 1751 h 1914"/>
                <a:gd name="T74" fmla="*/ 2610 w 3576"/>
                <a:gd name="T75" fmla="*/ 1803 h 1914"/>
                <a:gd name="T76" fmla="*/ 2752 w 3576"/>
                <a:gd name="T77" fmla="*/ 1859 h 1914"/>
                <a:gd name="T78" fmla="*/ 3576 w 3576"/>
                <a:gd name="T79" fmla="*/ 1914 h 1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76" h="1914">
                  <a:moveTo>
                    <a:pt x="0" y="0"/>
                  </a:moveTo>
                  <a:lnTo>
                    <a:pt x="234" y="0"/>
                  </a:lnTo>
                  <a:lnTo>
                    <a:pt x="234" y="33"/>
                  </a:lnTo>
                  <a:lnTo>
                    <a:pt x="314" y="33"/>
                  </a:lnTo>
                  <a:lnTo>
                    <a:pt x="314" y="109"/>
                  </a:lnTo>
                  <a:lnTo>
                    <a:pt x="321" y="109"/>
                  </a:lnTo>
                  <a:lnTo>
                    <a:pt x="321" y="180"/>
                  </a:lnTo>
                  <a:lnTo>
                    <a:pt x="345" y="180"/>
                  </a:lnTo>
                  <a:lnTo>
                    <a:pt x="345" y="291"/>
                  </a:lnTo>
                  <a:lnTo>
                    <a:pt x="349" y="291"/>
                  </a:lnTo>
                  <a:lnTo>
                    <a:pt x="349" y="331"/>
                  </a:lnTo>
                  <a:lnTo>
                    <a:pt x="356" y="331"/>
                  </a:lnTo>
                  <a:lnTo>
                    <a:pt x="356" y="366"/>
                  </a:lnTo>
                  <a:lnTo>
                    <a:pt x="366" y="366"/>
                  </a:lnTo>
                  <a:lnTo>
                    <a:pt x="366" y="440"/>
                  </a:lnTo>
                  <a:lnTo>
                    <a:pt x="371" y="440"/>
                  </a:lnTo>
                  <a:lnTo>
                    <a:pt x="371" y="475"/>
                  </a:lnTo>
                  <a:lnTo>
                    <a:pt x="389" y="475"/>
                  </a:lnTo>
                  <a:lnTo>
                    <a:pt x="389" y="551"/>
                  </a:lnTo>
                  <a:lnTo>
                    <a:pt x="526" y="551"/>
                  </a:lnTo>
                  <a:lnTo>
                    <a:pt x="526" y="586"/>
                  </a:lnTo>
                  <a:lnTo>
                    <a:pt x="619" y="586"/>
                  </a:lnTo>
                  <a:lnTo>
                    <a:pt x="619" y="624"/>
                  </a:lnTo>
                  <a:lnTo>
                    <a:pt x="633" y="624"/>
                  </a:lnTo>
                  <a:lnTo>
                    <a:pt x="633" y="662"/>
                  </a:lnTo>
                  <a:lnTo>
                    <a:pt x="652" y="662"/>
                  </a:lnTo>
                  <a:lnTo>
                    <a:pt x="652" y="697"/>
                  </a:lnTo>
                  <a:lnTo>
                    <a:pt x="666" y="697"/>
                  </a:lnTo>
                  <a:lnTo>
                    <a:pt x="666" y="773"/>
                  </a:lnTo>
                  <a:lnTo>
                    <a:pt x="692" y="773"/>
                  </a:lnTo>
                  <a:lnTo>
                    <a:pt x="692" y="808"/>
                  </a:lnTo>
                  <a:lnTo>
                    <a:pt x="706" y="808"/>
                  </a:lnTo>
                  <a:lnTo>
                    <a:pt x="706" y="881"/>
                  </a:lnTo>
                  <a:lnTo>
                    <a:pt x="718" y="881"/>
                  </a:lnTo>
                  <a:lnTo>
                    <a:pt x="718" y="919"/>
                  </a:lnTo>
                  <a:lnTo>
                    <a:pt x="725" y="919"/>
                  </a:lnTo>
                  <a:lnTo>
                    <a:pt x="725" y="957"/>
                  </a:lnTo>
                  <a:lnTo>
                    <a:pt x="730" y="957"/>
                  </a:lnTo>
                  <a:lnTo>
                    <a:pt x="730" y="995"/>
                  </a:lnTo>
                  <a:lnTo>
                    <a:pt x="741" y="995"/>
                  </a:lnTo>
                  <a:lnTo>
                    <a:pt x="741" y="1028"/>
                  </a:lnTo>
                  <a:lnTo>
                    <a:pt x="791" y="1028"/>
                  </a:lnTo>
                  <a:lnTo>
                    <a:pt x="791" y="1068"/>
                  </a:lnTo>
                  <a:lnTo>
                    <a:pt x="798" y="1068"/>
                  </a:lnTo>
                  <a:lnTo>
                    <a:pt x="798" y="1101"/>
                  </a:lnTo>
                  <a:lnTo>
                    <a:pt x="869" y="1101"/>
                  </a:lnTo>
                  <a:lnTo>
                    <a:pt x="869" y="1137"/>
                  </a:lnTo>
                  <a:lnTo>
                    <a:pt x="1027" y="1137"/>
                  </a:lnTo>
                  <a:lnTo>
                    <a:pt x="1027" y="1212"/>
                  </a:lnTo>
                  <a:lnTo>
                    <a:pt x="1039" y="1212"/>
                  </a:lnTo>
                  <a:lnTo>
                    <a:pt x="1039" y="1248"/>
                  </a:lnTo>
                  <a:lnTo>
                    <a:pt x="1046" y="1248"/>
                  </a:lnTo>
                  <a:lnTo>
                    <a:pt x="1046" y="1288"/>
                  </a:lnTo>
                  <a:lnTo>
                    <a:pt x="1117" y="1288"/>
                  </a:lnTo>
                  <a:lnTo>
                    <a:pt x="1117" y="1326"/>
                  </a:lnTo>
                  <a:lnTo>
                    <a:pt x="1126" y="1326"/>
                  </a:lnTo>
                  <a:lnTo>
                    <a:pt x="1126" y="1394"/>
                  </a:lnTo>
                  <a:lnTo>
                    <a:pt x="1131" y="1394"/>
                  </a:lnTo>
                  <a:lnTo>
                    <a:pt x="1131" y="1432"/>
                  </a:lnTo>
                  <a:lnTo>
                    <a:pt x="1141" y="1432"/>
                  </a:lnTo>
                  <a:lnTo>
                    <a:pt x="1141" y="1472"/>
                  </a:lnTo>
                  <a:lnTo>
                    <a:pt x="1403" y="1472"/>
                  </a:lnTo>
                  <a:lnTo>
                    <a:pt x="1403" y="1507"/>
                  </a:lnTo>
                  <a:lnTo>
                    <a:pt x="1618" y="1507"/>
                  </a:lnTo>
                  <a:lnTo>
                    <a:pt x="1618" y="1552"/>
                  </a:lnTo>
                  <a:lnTo>
                    <a:pt x="1828" y="1552"/>
                  </a:lnTo>
                  <a:lnTo>
                    <a:pt x="1828" y="1597"/>
                  </a:lnTo>
                  <a:lnTo>
                    <a:pt x="1956" y="1597"/>
                  </a:lnTo>
                  <a:lnTo>
                    <a:pt x="1956" y="1642"/>
                  </a:lnTo>
                  <a:lnTo>
                    <a:pt x="2253" y="1642"/>
                  </a:lnTo>
                  <a:lnTo>
                    <a:pt x="2253" y="1699"/>
                  </a:lnTo>
                  <a:lnTo>
                    <a:pt x="2279" y="1699"/>
                  </a:lnTo>
                  <a:lnTo>
                    <a:pt x="2279" y="1751"/>
                  </a:lnTo>
                  <a:lnTo>
                    <a:pt x="2421" y="1751"/>
                  </a:lnTo>
                  <a:lnTo>
                    <a:pt x="2421" y="1803"/>
                  </a:lnTo>
                  <a:lnTo>
                    <a:pt x="2610" y="1803"/>
                  </a:lnTo>
                  <a:lnTo>
                    <a:pt x="2610" y="1859"/>
                  </a:lnTo>
                  <a:lnTo>
                    <a:pt x="2752" y="1859"/>
                  </a:lnTo>
                  <a:lnTo>
                    <a:pt x="2752" y="1914"/>
                  </a:lnTo>
                  <a:lnTo>
                    <a:pt x="3576" y="1914"/>
                  </a:lnTo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884613" y="4283076"/>
              <a:ext cx="3221037" cy="723900"/>
              <a:chOff x="3884613" y="4283076"/>
              <a:chExt cx="3221037" cy="723900"/>
            </a:xfrm>
          </p:grpSpPr>
          <p:sp>
            <p:nvSpPr>
              <p:cNvPr id="88" name="Line 45"/>
              <p:cNvSpPr>
                <a:spLocks noChangeShapeType="1"/>
              </p:cNvSpPr>
              <p:nvPr/>
            </p:nvSpPr>
            <p:spPr bwMode="auto">
              <a:xfrm flipV="1">
                <a:off x="3884613" y="4283076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9" name="Line 46"/>
              <p:cNvSpPr>
                <a:spLocks noChangeShapeType="1"/>
              </p:cNvSpPr>
              <p:nvPr/>
            </p:nvSpPr>
            <p:spPr bwMode="auto">
              <a:xfrm flipV="1">
                <a:off x="4322763" y="4354513"/>
                <a:ext cx="0" cy="77788"/>
              </a:xfrm>
              <a:prstGeom prst="line">
                <a:avLst/>
              </a:prstGeom>
              <a:noFill/>
              <a:ln w="19050" cap="sq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90" name="Line 47"/>
              <p:cNvSpPr>
                <a:spLocks noChangeShapeType="1"/>
              </p:cNvSpPr>
              <p:nvPr/>
            </p:nvSpPr>
            <p:spPr bwMode="auto">
              <a:xfrm flipV="1">
                <a:off x="4926013" y="4495801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91" name="Line 48"/>
              <p:cNvSpPr>
                <a:spLocks noChangeShapeType="1"/>
              </p:cNvSpPr>
              <p:nvPr/>
            </p:nvSpPr>
            <p:spPr bwMode="auto">
              <a:xfrm flipV="1">
                <a:off x="5894388" y="4927601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92" name="Line 49"/>
              <p:cNvSpPr>
                <a:spLocks noChangeShapeType="1"/>
              </p:cNvSpPr>
              <p:nvPr/>
            </p:nvSpPr>
            <p:spPr bwMode="auto">
              <a:xfrm flipV="1">
                <a:off x="7105650" y="4927601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1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98" name="TextBox 97"/>
          <p:cNvSpPr txBox="1"/>
          <p:nvPr/>
        </p:nvSpPr>
        <p:spPr>
          <a:xfrm>
            <a:off x="1266347" y="2504018"/>
            <a:ext cx="434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3.9</a:t>
            </a:r>
            <a:endParaRPr lang="en-GB" sz="1200" b="1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18520" y="2319669"/>
            <a:ext cx="564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10.4</a:t>
            </a:r>
            <a:endParaRPr lang="en-GB" sz="1200" b="1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105" name="Straight Connector 104"/>
          <p:cNvCxnSpPr>
            <a:stCxn id="116" idx="0"/>
          </p:cNvCxnSpPr>
          <p:nvPr/>
        </p:nvCxnSpPr>
        <p:spPr>
          <a:xfrm>
            <a:off x="5885594" y="2526622"/>
            <a:ext cx="864214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6202120" y="2526976"/>
            <a:ext cx="0" cy="7750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6744804" y="2526976"/>
            <a:ext cx="0" cy="7750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6467764" y="1659508"/>
            <a:ext cx="1804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Topotecan</a:t>
            </a:r>
            <a:r>
              <a:rPr lang="en-GB" sz="14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 cohort</a:t>
            </a:r>
          </a:p>
          <a:p>
            <a:pPr algn="ctr"/>
            <a:r>
              <a:rPr lang="en-GB" sz="14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HR = 0.32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(95% CI </a:t>
            </a:r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0.21</a:t>
            </a:r>
            <a:r>
              <a:rPr lang="en-GB" sz="1200" dirty="0" smtClean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–0.49)</a:t>
            </a:r>
            <a:endParaRPr lang="en-GB" sz="1200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09" name="Text Box 78"/>
          <p:cNvSpPr txBox="1">
            <a:spLocks noChangeArrowheads="1"/>
          </p:cNvSpPr>
          <p:nvPr/>
        </p:nvSpPr>
        <p:spPr bwMode="gray">
          <a:xfrm>
            <a:off x="5427064" y="1626615"/>
            <a:ext cx="482824" cy="188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1.00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0.75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0.50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0.25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</a:t>
            </a:r>
          </a:p>
        </p:txBody>
      </p:sp>
      <p:sp>
        <p:nvSpPr>
          <p:cNvPr id="110" name="Text Box 79"/>
          <p:cNvSpPr txBox="1">
            <a:spLocks noChangeArrowheads="1"/>
          </p:cNvSpPr>
          <p:nvPr/>
        </p:nvSpPr>
        <p:spPr bwMode="gray">
          <a:xfrm rot="16200000">
            <a:off x="4474884" y="2386053"/>
            <a:ext cx="17223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Estimated Probability</a:t>
            </a:r>
            <a:endParaRPr lang="en-GB" sz="1200" dirty="0">
              <a:solidFill>
                <a:schemeClr val="tx1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11" name="Text Box 79"/>
          <p:cNvSpPr txBox="1">
            <a:spLocks noChangeArrowheads="1"/>
          </p:cNvSpPr>
          <p:nvPr/>
        </p:nvSpPr>
        <p:spPr bwMode="gray">
          <a:xfrm>
            <a:off x="5851539" y="3493351"/>
            <a:ext cx="2236095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4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GB" sz="1200" dirty="0" smtClean="0">
                <a:cs typeface="Arial" charset="0"/>
              </a:rPr>
              <a:t>PFS (months</a:t>
            </a:r>
            <a:r>
              <a:rPr lang="en-GB" sz="1200" dirty="0">
                <a:cs typeface="Arial" charset="0"/>
              </a:rPr>
              <a:t>)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5854914" y="1751174"/>
            <a:ext cx="2210524" cy="1588479"/>
            <a:chOff x="954461" y="1587266"/>
            <a:chExt cx="2210524" cy="1588479"/>
          </a:xfrm>
        </p:grpSpPr>
        <p:sp>
          <p:nvSpPr>
            <p:cNvPr id="114" name="Line 6"/>
            <p:cNvSpPr>
              <a:spLocks noChangeShapeType="1"/>
            </p:cNvSpPr>
            <p:nvPr/>
          </p:nvSpPr>
          <p:spPr bwMode="auto">
            <a:xfrm flipH="1">
              <a:off x="954461" y="1587266"/>
              <a:ext cx="3068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5" name="Line 7"/>
            <p:cNvSpPr>
              <a:spLocks noChangeShapeType="1"/>
            </p:cNvSpPr>
            <p:nvPr/>
          </p:nvSpPr>
          <p:spPr bwMode="auto">
            <a:xfrm flipH="1">
              <a:off x="954461" y="1974606"/>
              <a:ext cx="3068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6" name="Line 8"/>
            <p:cNvSpPr>
              <a:spLocks noChangeShapeType="1"/>
            </p:cNvSpPr>
            <p:nvPr/>
          </p:nvSpPr>
          <p:spPr bwMode="auto">
            <a:xfrm flipH="1">
              <a:off x="954461" y="2362714"/>
              <a:ext cx="3068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7" name="Line 9"/>
            <p:cNvSpPr>
              <a:spLocks noChangeShapeType="1"/>
            </p:cNvSpPr>
            <p:nvPr/>
          </p:nvSpPr>
          <p:spPr bwMode="auto">
            <a:xfrm flipH="1">
              <a:off x="954461" y="2750055"/>
              <a:ext cx="3068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8" name="Line 10"/>
            <p:cNvSpPr>
              <a:spLocks noChangeShapeType="1"/>
            </p:cNvSpPr>
            <p:nvPr/>
          </p:nvSpPr>
          <p:spPr bwMode="auto">
            <a:xfrm flipH="1">
              <a:off x="954461" y="3138162"/>
              <a:ext cx="3068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19" name="Freeform 11"/>
            <p:cNvSpPr>
              <a:spLocks/>
            </p:cNvSpPr>
            <p:nvPr/>
          </p:nvSpPr>
          <p:spPr bwMode="auto">
            <a:xfrm>
              <a:off x="992812" y="1587266"/>
              <a:ext cx="2172173" cy="1550896"/>
            </a:xfrm>
            <a:custGeom>
              <a:avLst/>
              <a:gdLst>
                <a:gd name="T0" fmla="*/ 0 w 4533"/>
                <a:gd name="T1" fmla="*/ 0 h 2022"/>
                <a:gd name="T2" fmla="*/ 0 w 4533"/>
                <a:gd name="T3" fmla="*/ 2022 h 2022"/>
                <a:gd name="T4" fmla="*/ 4533 w 4533"/>
                <a:gd name="T5" fmla="*/ 202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3" h="2022">
                  <a:moveTo>
                    <a:pt x="0" y="0"/>
                  </a:moveTo>
                  <a:lnTo>
                    <a:pt x="0" y="2022"/>
                  </a:lnTo>
                  <a:lnTo>
                    <a:pt x="4533" y="2022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3" name="Line 15"/>
            <p:cNvSpPr>
              <a:spLocks noChangeShapeType="1"/>
            </p:cNvSpPr>
            <p:nvPr/>
          </p:nvSpPr>
          <p:spPr bwMode="auto">
            <a:xfrm flipV="1">
              <a:off x="3164985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4" name="Line 16"/>
            <p:cNvSpPr>
              <a:spLocks noChangeShapeType="1"/>
            </p:cNvSpPr>
            <p:nvPr/>
          </p:nvSpPr>
          <p:spPr bwMode="auto">
            <a:xfrm flipV="1">
              <a:off x="2730090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5" name="Line 17"/>
            <p:cNvSpPr>
              <a:spLocks noChangeShapeType="1"/>
            </p:cNvSpPr>
            <p:nvPr/>
          </p:nvSpPr>
          <p:spPr bwMode="auto">
            <a:xfrm flipV="1">
              <a:off x="2295195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6" name="Line 18"/>
            <p:cNvSpPr>
              <a:spLocks noChangeShapeType="1"/>
            </p:cNvSpPr>
            <p:nvPr/>
          </p:nvSpPr>
          <p:spPr bwMode="auto">
            <a:xfrm flipV="1">
              <a:off x="1860300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7" name="Line 19"/>
            <p:cNvSpPr>
              <a:spLocks noChangeShapeType="1"/>
            </p:cNvSpPr>
            <p:nvPr/>
          </p:nvSpPr>
          <p:spPr bwMode="auto">
            <a:xfrm flipV="1">
              <a:off x="1427706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28" name="Line 20"/>
            <p:cNvSpPr>
              <a:spLocks noChangeShapeType="1"/>
            </p:cNvSpPr>
            <p:nvPr/>
          </p:nvSpPr>
          <p:spPr bwMode="auto">
            <a:xfrm flipV="1">
              <a:off x="992811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5816650" y="2505280"/>
            <a:ext cx="434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2.1</a:t>
            </a:r>
            <a:endParaRPr lang="en-GB" sz="1200" b="1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691965" y="2311750"/>
            <a:ext cx="564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5.8</a:t>
            </a:r>
            <a:endParaRPr lang="en-GB" sz="1200" b="1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213" name="Group 212"/>
          <p:cNvGrpSpPr/>
          <p:nvPr/>
        </p:nvGrpSpPr>
        <p:grpSpPr>
          <a:xfrm>
            <a:off x="5901763" y="1712145"/>
            <a:ext cx="1841698" cy="1592654"/>
            <a:chOff x="1447800" y="1887538"/>
            <a:chExt cx="3803650" cy="3289300"/>
          </a:xfrm>
        </p:grpSpPr>
        <p:sp>
          <p:nvSpPr>
            <p:cNvPr id="214" name="Line 29"/>
            <p:cNvSpPr>
              <a:spLocks noChangeShapeType="1"/>
            </p:cNvSpPr>
            <p:nvPr/>
          </p:nvSpPr>
          <p:spPr bwMode="auto">
            <a:xfrm flipV="1">
              <a:off x="3709988" y="3983038"/>
              <a:ext cx="0" cy="79375"/>
            </a:xfrm>
            <a:prstGeom prst="line">
              <a:avLst/>
            </a:prstGeom>
            <a:noFill/>
            <a:ln w="19050" cap="sq">
              <a:solidFill>
                <a:srgbClr val="FF339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1447800" y="1887538"/>
              <a:ext cx="3803650" cy="3289300"/>
              <a:chOff x="1447800" y="1887538"/>
              <a:chExt cx="3803650" cy="3289300"/>
            </a:xfrm>
          </p:grpSpPr>
          <p:grpSp>
            <p:nvGrpSpPr>
              <p:cNvPr id="216" name="Group 215"/>
              <p:cNvGrpSpPr/>
              <p:nvPr/>
            </p:nvGrpSpPr>
            <p:grpSpPr>
              <a:xfrm>
                <a:off x="1447800" y="1887538"/>
                <a:ext cx="3319463" cy="3036887"/>
                <a:chOff x="1447800" y="1887538"/>
                <a:chExt cx="3319463" cy="3036887"/>
              </a:xfrm>
            </p:grpSpPr>
            <p:sp>
              <p:nvSpPr>
                <p:cNvPr id="218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1447800" y="1887538"/>
                  <a:ext cx="0" cy="79375"/>
                </a:xfrm>
                <a:prstGeom prst="line">
                  <a:avLst/>
                </a:prstGeom>
                <a:noFill/>
                <a:ln w="19050" cap="sq">
                  <a:solidFill>
                    <a:srgbClr val="FF339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19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706563" y="1887538"/>
                  <a:ext cx="0" cy="79375"/>
                </a:xfrm>
                <a:prstGeom prst="line">
                  <a:avLst/>
                </a:prstGeom>
                <a:noFill/>
                <a:ln w="19050" cap="sq">
                  <a:solidFill>
                    <a:srgbClr val="FF339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20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1981200" y="2071688"/>
                  <a:ext cx="0" cy="77787"/>
                </a:xfrm>
                <a:prstGeom prst="line">
                  <a:avLst/>
                </a:prstGeom>
                <a:noFill/>
                <a:ln w="19050" cap="sq">
                  <a:solidFill>
                    <a:srgbClr val="FF339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21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3041650" y="3154363"/>
                  <a:ext cx="0" cy="79375"/>
                </a:xfrm>
                <a:prstGeom prst="line">
                  <a:avLst/>
                </a:prstGeom>
                <a:noFill/>
                <a:ln w="19050" cap="sq">
                  <a:solidFill>
                    <a:srgbClr val="FF339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22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3432175" y="3630613"/>
                  <a:ext cx="0" cy="79375"/>
                </a:xfrm>
                <a:prstGeom prst="line">
                  <a:avLst/>
                </a:prstGeom>
                <a:noFill/>
                <a:ln w="19050" cap="sq">
                  <a:solidFill>
                    <a:srgbClr val="FF339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23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487738" y="3695700"/>
                  <a:ext cx="0" cy="77787"/>
                </a:xfrm>
                <a:prstGeom prst="line">
                  <a:avLst/>
                </a:prstGeom>
                <a:noFill/>
                <a:ln w="19050" cap="sq">
                  <a:solidFill>
                    <a:srgbClr val="FF339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24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3792538" y="4125913"/>
                  <a:ext cx="0" cy="79375"/>
                </a:xfrm>
                <a:prstGeom prst="line">
                  <a:avLst/>
                </a:prstGeom>
                <a:noFill/>
                <a:ln w="19050" cap="sq">
                  <a:solidFill>
                    <a:srgbClr val="FF339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25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3675063" y="3908425"/>
                  <a:ext cx="0" cy="79375"/>
                </a:xfrm>
                <a:prstGeom prst="line">
                  <a:avLst/>
                </a:prstGeom>
                <a:noFill/>
                <a:ln w="19050" cap="sq">
                  <a:solidFill>
                    <a:srgbClr val="FF339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26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4227513" y="4448175"/>
                  <a:ext cx="0" cy="79375"/>
                </a:xfrm>
                <a:prstGeom prst="line">
                  <a:avLst/>
                </a:prstGeom>
                <a:noFill/>
                <a:ln w="19050" cap="sq">
                  <a:solidFill>
                    <a:srgbClr val="FF339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27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4767263" y="4846638"/>
                  <a:ext cx="0" cy="77787"/>
                </a:xfrm>
                <a:prstGeom prst="line">
                  <a:avLst/>
                </a:prstGeom>
                <a:noFill/>
                <a:ln w="19050" cap="sq">
                  <a:solidFill>
                    <a:srgbClr val="FF3399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217" name="Freeform 32"/>
              <p:cNvSpPr>
                <a:spLocks/>
              </p:cNvSpPr>
              <p:nvPr/>
            </p:nvSpPr>
            <p:spPr bwMode="auto">
              <a:xfrm>
                <a:off x="1452563" y="1966913"/>
                <a:ext cx="3798887" cy="3209925"/>
              </a:xfrm>
              <a:custGeom>
                <a:avLst/>
                <a:gdLst>
                  <a:gd name="T0" fmla="*/ 286 w 2393"/>
                  <a:gd name="T1" fmla="*/ 0 h 2022"/>
                  <a:gd name="T2" fmla="*/ 304 w 2393"/>
                  <a:gd name="T3" fmla="*/ 40 h 2022"/>
                  <a:gd name="T4" fmla="*/ 319 w 2393"/>
                  <a:gd name="T5" fmla="*/ 78 h 2022"/>
                  <a:gd name="T6" fmla="*/ 342 w 2393"/>
                  <a:gd name="T7" fmla="*/ 115 h 2022"/>
                  <a:gd name="T8" fmla="*/ 380 w 2393"/>
                  <a:gd name="T9" fmla="*/ 189 h 2022"/>
                  <a:gd name="T10" fmla="*/ 408 w 2393"/>
                  <a:gd name="T11" fmla="*/ 229 h 2022"/>
                  <a:gd name="T12" fmla="*/ 484 w 2393"/>
                  <a:gd name="T13" fmla="*/ 259 h 2022"/>
                  <a:gd name="T14" fmla="*/ 519 w 2393"/>
                  <a:gd name="T15" fmla="*/ 335 h 2022"/>
                  <a:gd name="T16" fmla="*/ 562 w 2393"/>
                  <a:gd name="T17" fmla="*/ 373 h 2022"/>
                  <a:gd name="T18" fmla="*/ 659 w 2393"/>
                  <a:gd name="T19" fmla="*/ 415 h 2022"/>
                  <a:gd name="T20" fmla="*/ 678 w 2393"/>
                  <a:gd name="T21" fmla="*/ 453 h 2022"/>
                  <a:gd name="T22" fmla="*/ 697 w 2393"/>
                  <a:gd name="T23" fmla="*/ 489 h 2022"/>
                  <a:gd name="T24" fmla="*/ 744 w 2393"/>
                  <a:gd name="T25" fmla="*/ 526 h 2022"/>
                  <a:gd name="T26" fmla="*/ 789 w 2393"/>
                  <a:gd name="T27" fmla="*/ 567 h 2022"/>
                  <a:gd name="T28" fmla="*/ 831 w 2393"/>
                  <a:gd name="T29" fmla="*/ 602 h 2022"/>
                  <a:gd name="T30" fmla="*/ 845 w 2393"/>
                  <a:gd name="T31" fmla="*/ 675 h 2022"/>
                  <a:gd name="T32" fmla="*/ 930 w 2393"/>
                  <a:gd name="T33" fmla="*/ 711 h 2022"/>
                  <a:gd name="T34" fmla="*/ 987 w 2393"/>
                  <a:gd name="T35" fmla="*/ 751 h 2022"/>
                  <a:gd name="T36" fmla="*/ 1001 w 2393"/>
                  <a:gd name="T37" fmla="*/ 784 h 2022"/>
                  <a:gd name="T38" fmla="*/ 1018 w 2393"/>
                  <a:gd name="T39" fmla="*/ 798 h 2022"/>
                  <a:gd name="T40" fmla="*/ 1051 w 2393"/>
                  <a:gd name="T41" fmla="*/ 826 h 2022"/>
                  <a:gd name="T42" fmla="*/ 1063 w 2393"/>
                  <a:gd name="T43" fmla="*/ 862 h 2022"/>
                  <a:gd name="T44" fmla="*/ 1070 w 2393"/>
                  <a:gd name="T45" fmla="*/ 909 h 2022"/>
                  <a:gd name="T46" fmla="*/ 1098 w 2393"/>
                  <a:gd name="T47" fmla="*/ 978 h 2022"/>
                  <a:gd name="T48" fmla="*/ 1129 w 2393"/>
                  <a:gd name="T49" fmla="*/ 1020 h 2022"/>
                  <a:gd name="T50" fmla="*/ 1169 w 2393"/>
                  <a:gd name="T51" fmla="*/ 1060 h 2022"/>
                  <a:gd name="T52" fmla="*/ 1259 w 2393"/>
                  <a:gd name="T53" fmla="*/ 1098 h 2022"/>
                  <a:gd name="T54" fmla="*/ 1391 w 2393"/>
                  <a:gd name="T55" fmla="*/ 1138 h 2022"/>
                  <a:gd name="T56" fmla="*/ 1415 w 2393"/>
                  <a:gd name="T57" fmla="*/ 1273 h 2022"/>
                  <a:gd name="T58" fmla="*/ 1426 w 2393"/>
                  <a:gd name="T59" fmla="*/ 1318 h 2022"/>
                  <a:gd name="T60" fmla="*/ 1462 w 2393"/>
                  <a:gd name="T61" fmla="*/ 1353 h 2022"/>
                  <a:gd name="T62" fmla="*/ 1514 w 2393"/>
                  <a:gd name="T63" fmla="*/ 1410 h 2022"/>
                  <a:gd name="T64" fmla="*/ 1533 w 2393"/>
                  <a:gd name="T65" fmla="*/ 1457 h 2022"/>
                  <a:gd name="T66" fmla="*/ 1599 w 2393"/>
                  <a:gd name="T67" fmla="*/ 1511 h 2022"/>
                  <a:gd name="T68" fmla="*/ 1684 w 2393"/>
                  <a:gd name="T69" fmla="*/ 1559 h 2022"/>
                  <a:gd name="T70" fmla="*/ 1826 w 2393"/>
                  <a:gd name="T71" fmla="*/ 1613 h 2022"/>
                  <a:gd name="T72" fmla="*/ 2078 w 2393"/>
                  <a:gd name="T73" fmla="*/ 1696 h 2022"/>
                  <a:gd name="T74" fmla="*/ 2086 w 2393"/>
                  <a:gd name="T75" fmla="*/ 1781 h 2022"/>
                  <a:gd name="T76" fmla="*/ 2393 w 2393"/>
                  <a:gd name="T77" fmla="*/ 1863 h 2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93" h="2022">
                    <a:moveTo>
                      <a:pt x="0" y="0"/>
                    </a:moveTo>
                    <a:lnTo>
                      <a:pt x="286" y="0"/>
                    </a:lnTo>
                    <a:lnTo>
                      <a:pt x="286" y="40"/>
                    </a:lnTo>
                    <a:lnTo>
                      <a:pt x="304" y="40"/>
                    </a:lnTo>
                    <a:lnTo>
                      <a:pt x="304" y="78"/>
                    </a:lnTo>
                    <a:lnTo>
                      <a:pt x="319" y="78"/>
                    </a:lnTo>
                    <a:lnTo>
                      <a:pt x="319" y="115"/>
                    </a:lnTo>
                    <a:lnTo>
                      <a:pt x="342" y="115"/>
                    </a:lnTo>
                    <a:lnTo>
                      <a:pt x="342" y="189"/>
                    </a:lnTo>
                    <a:lnTo>
                      <a:pt x="380" y="189"/>
                    </a:lnTo>
                    <a:lnTo>
                      <a:pt x="380" y="229"/>
                    </a:lnTo>
                    <a:lnTo>
                      <a:pt x="408" y="229"/>
                    </a:lnTo>
                    <a:lnTo>
                      <a:pt x="408" y="259"/>
                    </a:lnTo>
                    <a:lnTo>
                      <a:pt x="484" y="259"/>
                    </a:lnTo>
                    <a:lnTo>
                      <a:pt x="484" y="335"/>
                    </a:lnTo>
                    <a:lnTo>
                      <a:pt x="519" y="335"/>
                    </a:lnTo>
                    <a:lnTo>
                      <a:pt x="519" y="373"/>
                    </a:lnTo>
                    <a:lnTo>
                      <a:pt x="562" y="373"/>
                    </a:lnTo>
                    <a:lnTo>
                      <a:pt x="562" y="415"/>
                    </a:lnTo>
                    <a:lnTo>
                      <a:pt x="659" y="415"/>
                    </a:lnTo>
                    <a:lnTo>
                      <a:pt x="659" y="453"/>
                    </a:lnTo>
                    <a:lnTo>
                      <a:pt x="678" y="453"/>
                    </a:lnTo>
                    <a:lnTo>
                      <a:pt x="678" y="489"/>
                    </a:lnTo>
                    <a:lnTo>
                      <a:pt x="697" y="489"/>
                    </a:lnTo>
                    <a:lnTo>
                      <a:pt x="697" y="526"/>
                    </a:lnTo>
                    <a:lnTo>
                      <a:pt x="744" y="526"/>
                    </a:lnTo>
                    <a:lnTo>
                      <a:pt x="744" y="567"/>
                    </a:lnTo>
                    <a:lnTo>
                      <a:pt x="789" y="567"/>
                    </a:lnTo>
                    <a:lnTo>
                      <a:pt x="789" y="602"/>
                    </a:lnTo>
                    <a:lnTo>
                      <a:pt x="831" y="602"/>
                    </a:lnTo>
                    <a:lnTo>
                      <a:pt x="831" y="675"/>
                    </a:lnTo>
                    <a:lnTo>
                      <a:pt x="845" y="675"/>
                    </a:lnTo>
                    <a:lnTo>
                      <a:pt x="845" y="711"/>
                    </a:lnTo>
                    <a:lnTo>
                      <a:pt x="930" y="711"/>
                    </a:lnTo>
                    <a:lnTo>
                      <a:pt x="930" y="751"/>
                    </a:lnTo>
                    <a:lnTo>
                      <a:pt x="987" y="751"/>
                    </a:lnTo>
                    <a:lnTo>
                      <a:pt x="987" y="784"/>
                    </a:lnTo>
                    <a:lnTo>
                      <a:pt x="1001" y="784"/>
                    </a:lnTo>
                    <a:lnTo>
                      <a:pt x="1001" y="798"/>
                    </a:lnTo>
                    <a:lnTo>
                      <a:pt x="1018" y="798"/>
                    </a:lnTo>
                    <a:lnTo>
                      <a:pt x="1018" y="826"/>
                    </a:lnTo>
                    <a:lnTo>
                      <a:pt x="1051" y="826"/>
                    </a:lnTo>
                    <a:lnTo>
                      <a:pt x="1051" y="862"/>
                    </a:lnTo>
                    <a:lnTo>
                      <a:pt x="1063" y="862"/>
                    </a:lnTo>
                    <a:lnTo>
                      <a:pt x="1063" y="909"/>
                    </a:lnTo>
                    <a:lnTo>
                      <a:pt x="1070" y="909"/>
                    </a:lnTo>
                    <a:lnTo>
                      <a:pt x="1070" y="978"/>
                    </a:lnTo>
                    <a:lnTo>
                      <a:pt x="1098" y="978"/>
                    </a:lnTo>
                    <a:lnTo>
                      <a:pt x="1098" y="1020"/>
                    </a:lnTo>
                    <a:lnTo>
                      <a:pt x="1129" y="1020"/>
                    </a:lnTo>
                    <a:lnTo>
                      <a:pt x="1129" y="1060"/>
                    </a:lnTo>
                    <a:lnTo>
                      <a:pt x="1169" y="1060"/>
                    </a:lnTo>
                    <a:lnTo>
                      <a:pt x="1169" y="1098"/>
                    </a:lnTo>
                    <a:lnTo>
                      <a:pt x="1259" y="1098"/>
                    </a:lnTo>
                    <a:lnTo>
                      <a:pt x="1259" y="1138"/>
                    </a:lnTo>
                    <a:lnTo>
                      <a:pt x="1391" y="1138"/>
                    </a:lnTo>
                    <a:lnTo>
                      <a:pt x="1391" y="1273"/>
                    </a:lnTo>
                    <a:lnTo>
                      <a:pt x="1415" y="1273"/>
                    </a:lnTo>
                    <a:lnTo>
                      <a:pt x="1415" y="1318"/>
                    </a:lnTo>
                    <a:lnTo>
                      <a:pt x="1426" y="1318"/>
                    </a:lnTo>
                    <a:lnTo>
                      <a:pt x="1426" y="1353"/>
                    </a:lnTo>
                    <a:lnTo>
                      <a:pt x="1462" y="1353"/>
                    </a:lnTo>
                    <a:lnTo>
                      <a:pt x="1462" y="1410"/>
                    </a:lnTo>
                    <a:lnTo>
                      <a:pt x="1514" y="1410"/>
                    </a:lnTo>
                    <a:lnTo>
                      <a:pt x="1514" y="1457"/>
                    </a:lnTo>
                    <a:lnTo>
                      <a:pt x="1533" y="1457"/>
                    </a:lnTo>
                    <a:lnTo>
                      <a:pt x="1533" y="1511"/>
                    </a:lnTo>
                    <a:lnTo>
                      <a:pt x="1599" y="1511"/>
                    </a:lnTo>
                    <a:lnTo>
                      <a:pt x="1599" y="1559"/>
                    </a:lnTo>
                    <a:lnTo>
                      <a:pt x="1684" y="1559"/>
                    </a:lnTo>
                    <a:lnTo>
                      <a:pt x="1684" y="1613"/>
                    </a:lnTo>
                    <a:lnTo>
                      <a:pt x="1826" y="1613"/>
                    </a:lnTo>
                    <a:lnTo>
                      <a:pt x="1826" y="1696"/>
                    </a:lnTo>
                    <a:lnTo>
                      <a:pt x="2078" y="1696"/>
                    </a:lnTo>
                    <a:lnTo>
                      <a:pt x="2078" y="1781"/>
                    </a:lnTo>
                    <a:lnTo>
                      <a:pt x="2086" y="1781"/>
                    </a:lnTo>
                    <a:lnTo>
                      <a:pt x="2086" y="1863"/>
                    </a:lnTo>
                    <a:lnTo>
                      <a:pt x="2393" y="1863"/>
                    </a:lnTo>
                    <a:lnTo>
                      <a:pt x="2393" y="2022"/>
                    </a:lnTo>
                  </a:path>
                </a:pathLst>
              </a:custGeom>
              <a:noFill/>
              <a:ln w="19050" cap="sq">
                <a:solidFill>
                  <a:srgbClr val="FF339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p:grpSp>
      </p:grpSp>
      <p:grpSp>
        <p:nvGrpSpPr>
          <p:cNvPr id="228" name="Group 227"/>
          <p:cNvGrpSpPr/>
          <p:nvPr/>
        </p:nvGrpSpPr>
        <p:grpSpPr>
          <a:xfrm>
            <a:off x="5896383" y="1750578"/>
            <a:ext cx="1400490" cy="1551915"/>
            <a:chOff x="1436688" y="1966913"/>
            <a:chExt cx="2892425" cy="3205162"/>
          </a:xfrm>
        </p:grpSpPr>
        <p:grpSp>
          <p:nvGrpSpPr>
            <p:cNvPr id="229" name="Group 228"/>
            <p:cNvGrpSpPr/>
            <p:nvPr/>
          </p:nvGrpSpPr>
          <p:grpSpPr>
            <a:xfrm>
              <a:off x="2078038" y="3616325"/>
              <a:ext cx="1638300" cy="1285875"/>
              <a:chOff x="2078038" y="3616325"/>
              <a:chExt cx="1638300" cy="1285875"/>
            </a:xfrm>
          </p:grpSpPr>
          <p:sp>
            <p:nvSpPr>
              <p:cNvPr id="231" name="Line 33"/>
              <p:cNvSpPr>
                <a:spLocks noChangeShapeType="1"/>
              </p:cNvSpPr>
              <p:nvPr/>
            </p:nvSpPr>
            <p:spPr bwMode="auto">
              <a:xfrm flipV="1">
                <a:off x="3716338" y="4824413"/>
                <a:ext cx="0" cy="77787"/>
              </a:xfrm>
              <a:prstGeom prst="line">
                <a:avLst/>
              </a:prstGeom>
              <a:noFill/>
              <a:ln w="19050" cap="sq">
                <a:solidFill>
                  <a:srgbClr val="98CC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32" name="Line 34"/>
              <p:cNvSpPr>
                <a:spLocks noChangeShapeType="1"/>
              </p:cNvSpPr>
              <p:nvPr/>
            </p:nvSpPr>
            <p:spPr bwMode="auto">
              <a:xfrm flipV="1">
                <a:off x="3646488" y="4824413"/>
                <a:ext cx="0" cy="77787"/>
              </a:xfrm>
              <a:prstGeom prst="line">
                <a:avLst/>
              </a:prstGeom>
              <a:noFill/>
              <a:ln w="19050" cap="sq">
                <a:solidFill>
                  <a:srgbClr val="98CC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33" name="Line 35"/>
              <p:cNvSpPr>
                <a:spLocks noChangeShapeType="1"/>
              </p:cNvSpPr>
              <p:nvPr/>
            </p:nvSpPr>
            <p:spPr bwMode="auto">
              <a:xfrm flipV="1">
                <a:off x="3286125" y="4684713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rgbClr val="98CC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34" name="Line 36"/>
              <p:cNvSpPr>
                <a:spLocks noChangeShapeType="1"/>
              </p:cNvSpPr>
              <p:nvPr/>
            </p:nvSpPr>
            <p:spPr bwMode="auto">
              <a:xfrm flipV="1">
                <a:off x="2633663" y="4148138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rgbClr val="98CC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35" name="Line 37"/>
              <p:cNvSpPr>
                <a:spLocks noChangeShapeType="1"/>
              </p:cNvSpPr>
              <p:nvPr/>
            </p:nvSpPr>
            <p:spPr bwMode="auto">
              <a:xfrm flipV="1">
                <a:off x="2149475" y="3871913"/>
                <a:ext cx="0" cy="77787"/>
              </a:xfrm>
              <a:prstGeom prst="line">
                <a:avLst/>
              </a:prstGeom>
              <a:noFill/>
              <a:ln w="19050" cap="sq">
                <a:solidFill>
                  <a:srgbClr val="98CC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36" name="Line 38"/>
              <p:cNvSpPr>
                <a:spLocks noChangeShapeType="1"/>
              </p:cNvSpPr>
              <p:nvPr/>
            </p:nvSpPr>
            <p:spPr bwMode="auto">
              <a:xfrm flipV="1">
                <a:off x="2078038" y="3616325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rgbClr val="98CC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30" name="Freeform 39"/>
            <p:cNvSpPr>
              <a:spLocks/>
            </p:cNvSpPr>
            <p:nvPr/>
          </p:nvSpPr>
          <p:spPr bwMode="auto">
            <a:xfrm>
              <a:off x="1436688" y="1966913"/>
              <a:ext cx="2892425" cy="3205162"/>
            </a:xfrm>
            <a:custGeom>
              <a:avLst/>
              <a:gdLst>
                <a:gd name="T0" fmla="*/ 97 w 1822"/>
                <a:gd name="T1" fmla="*/ 0 h 2019"/>
                <a:gd name="T2" fmla="*/ 111 w 1822"/>
                <a:gd name="T3" fmla="*/ 33 h 2019"/>
                <a:gd name="T4" fmla="*/ 144 w 1822"/>
                <a:gd name="T5" fmla="*/ 66 h 2019"/>
                <a:gd name="T6" fmla="*/ 182 w 1822"/>
                <a:gd name="T7" fmla="*/ 99 h 2019"/>
                <a:gd name="T8" fmla="*/ 201 w 1822"/>
                <a:gd name="T9" fmla="*/ 132 h 2019"/>
                <a:gd name="T10" fmla="*/ 244 w 1822"/>
                <a:gd name="T11" fmla="*/ 165 h 2019"/>
                <a:gd name="T12" fmla="*/ 265 w 1822"/>
                <a:gd name="T13" fmla="*/ 198 h 2019"/>
                <a:gd name="T14" fmla="*/ 296 w 1822"/>
                <a:gd name="T15" fmla="*/ 233 h 2019"/>
                <a:gd name="T16" fmla="*/ 303 w 1822"/>
                <a:gd name="T17" fmla="*/ 262 h 2019"/>
                <a:gd name="T18" fmla="*/ 312 w 1822"/>
                <a:gd name="T19" fmla="*/ 297 h 2019"/>
                <a:gd name="T20" fmla="*/ 319 w 1822"/>
                <a:gd name="T21" fmla="*/ 363 h 2019"/>
                <a:gd name="T22" fmla="*/ 324 w 1822"/>
                <a:gd name="T23" fmla="*/ 399 h 2019"/>
                <a:gd name="T24" fmla="*/ 331 w 1822"/>
                <a:gd name="T25" fmla="*/ 463 h 2019"/>
                <a:gd name="T26" fmla="*/ 343 w 1822"/>
                <a:gd name="T27" fmla="*/ 524 h 2019"/>
                <a:gd name="T28" fmla="*/ 352 w 1822"/>
                <a:gd name="T29" fmla="*/ 593 h 2019"/>
                <a:gd name="T30" fmla="*/ 357 w 1822"/>
                <a:gd name="T31" fmla="*/ 692 h 2019"/>
                <a:gd name="T32" fmla="*/ 362 w 1822"/>
                <a:gd name="T33" fmla="*/ 722 h 2019"/>
                <a:gd name="T34" fmla="*/ 378 w 1822"/>
                <a:gd name="T35" fmla="*/ 822 h 2019"/>
                <a:gd name="T36" fmla="*/ 385 w 1822"/>
                <a:gd name="T37" fmla="*/ 952 h 2019"/>
                <a:gd name="T38" fmla="*/ 402 w 1822"/>
                <a:gd name="T39" fmla="*/ 980 h 2019"/>
                <a:gd name="T40" fmla="*/ 416 w 1822"/>
                <a:gd name="T41" fmla="*/ 1089 h 2019"/>
                <a:gd name="T42" fmla="*/ 423 w 1822"/>
                <a:gd name="T43" fmla="*/ 1148 h 2019"/>
                <a:gd name="T44" fmla="*/ 430 w 1822"/>
                <a:gd name="T45" fmla="*/ 1181 h 2019"/>
                <a:gd name="T46" fmla="*/ 622 w 1822"/>
                <a:gd name="T47" fmla="*/ 1249 h 2019"/>
                <a:gd name="T48" fmla="*/ 645 w 1822"/>
                <a:gd name="T49" fmla="*/ 1287 h 2019"/>
                <a:gd name="T50" fmla="*/ 657 w 1822"/>
                <a:gd name="T51" fmla="*/ 1322 h 2019"/>
                <a:gd name="T52" fmla="*/ 664 w 1822"/>
                <a:gd name="T53" fmla="*/ 1356 h 2019"/>
                <a:gd name="T54" fmla="*/ 711 w 1822"/>
                <a:gd name="T55" fmla="*/ 1389 h 2019"/>
                <a:gd name="T56" fmla="*/ 754 w 1822"/>
                <a:gd name="T57" fmla="*/ 1424 h 2019"/>
                <a:gd name="T58" fmla="*/ 763 w 1822"/>
                <a:gd name="T59" fmla="*/ 1436 h 2019"/>
                <a:gd name="T60" fmla="*/ 773 w 1822"/>
                <a:gd name="T61" fmla="*/ 1462 h 2019"/>
                <a:gd name="T62" fmla="*/ 832 w 1822"/>
                <a:gd name="T63" fmla="*/ 1502 h 2019"/>
                <a:gd name="T64" fmla="*/ 839 w 1822"/>
                <a:gd name="T65" fmla="*/ 1540 h 2019"/>
                <a:gd name="T66" fmla="*/ 862 w 1822"/>
                <a:gd name="T67" fmla="*/ 1575 h 2019"/>
                <a:gd name="T68" fmla="*/ 896 w 1822"/>
                <a:gd name="T69" fmla="*/ 1613 h 2019"/>
                <a:gd name="T70" fmla="*/ 962 w 1822"/>
                <a:gd name="T71" fmla="*/ 1651 h 2019"/>
                <a:gd name="T72" fmla="*/ 1044 w 1822"/>
                <a:gd name="T73" fmla="*/ 1689 h 2019"/>
                <a:gd name="T74" fmla="*/ 1051 w 1822"/>
                <a:gd name="T75" fmla="*/ 1726 h 2019"/>
                <a:gd name="T76" fmla="*/ 1292 w 1822"/>
                <a:gd name="T77" fmla="*/ 1762 h 2019"/>
                <a:gd name="T78" fmla="*/ 1307 w 1822"/>
                <a:gd name="T79" fmla="*/ 1809 h 2019"/>
                <a:gd name="T80" fmla="*/ 1446 w 1822"/>
                <a:gd name="T81" fmla="*/ 1849 h 2019"/>
                <a:gd name="T82" fmla="*/ 1822 w 1822"/>
                <a:gd name="T83" fmla="*/ 1939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2" h="2019">
                  <a:moveTo>
                    <a:pt x="0" y="0"/>
                  </a:moveTo>
                  <a:lnTo>
                    <a:pt x="97" y="0"/>
                  </a:lnTo>
                  <a:lnTo>
                    <a:pt x="97" y="33"/>
                  </a:lnTo>
                  <a:lnTo>
                    <a:pt x="111" y="33"/>
                  </a:lnTo>
                  <a:lnTo>
                    <a:pt x="111" y="66"/>
                  </a:lnTo>
                  <a:lnTo>
                    <a:pt x="144" y="66"/>
                  </a:lnTo>
                  <a:lnTo>
                    <a:pt x="144" y="99"/>
                  </a:lnTo>
                  <a:lnTo>
                    <a:pt x="182" y="99"/>
                  </a:lnTo>
                  <a:lnTo>
                    <a:pt x="182" y="132"/>
                  </a:lnTo>
                  <a:lnTo>
                    <a:pt x="201" y="132"/>
                  </a:lnTo>
                  <a:lnTo>
                    <a:pt x="201" y="165"/>
                  </a:lnTo>
                  <a:lnTo>
                    <a:pt x="244" y="165"/>
                  </a:lnTo>
                  <a:lnTo>
                    <a:pt x="244" y="198"/>
                  </a:lnTo>
                  <a:lnTo>
                    <a:pt x="265" y="198"/>
                  </a:lnTo>
                  <a:lnTo>
                    <a:pt x="265" y="233"/>
                  </a:lnTo>
                  <a:lnTo>
                    <a:pt x="296" y="233"/>
                  </a:lnTo>
                  <a:lnTo>
                    <a:pt x="296" y="262"/>
                  </a:lnTo>
                  <a:lnTo>
                    <a:pt x="303" y="262"/>
                  </a:lnTo>
                  <a:lnTo>
                    <a:pt x="303" y="297"/>
                  </a:lnTo>
                  <a:lnTo>
                    <a:pt x="312" y="297"/>
                  </a:lnTo>
                  <a:lnTo>
                    <a:pt x="312" y="363"/>
                  </a:lnTo>
                  <a:lnTo>
                    <a:pt x="319" y="363"/>
                  </a:lnTo>
                  <a:lnTo>
                    <a:pt x="319" y="399"/>
                  </a:lnTo>
                  <a:lnTo>
                    <a:pt x="324" y="399"/>
                  </a:lnTo>
                  <a:lnTo>
                    <a:pt x="324" y="463"/>
                  </a:lnTo>
                  <a:lnTo>
                    <a:pt x="331" y="463"/>
                  </a:lnTo>
                  <a:lnTo>
                    <a:pt x="331" y="524"/>
                  </a:lnTo>
                  <a:lnTo>
                    <a:pt x="343" y="524"/>
                  </a:lnTo>
                  <a:lnTo>
                    <a:pt x="343" y="593"/>
                  </a:lnTo>
                  <a:lnTo>
                    <a:pt x="352" y="593"/>
                  </a:lnTo>
                  <a:lnTo>
                    <a:pt x="352" y="692"/>
                  </a:lnTo>
                  <a:lnTo>
                    <a:pt x="357" y="692"/>
                  </a:lnTo>
                  <a:lnTo>
                    <a:pt x="357" y="722"/>
                  </a:lnTo>
                  <a:lnTo>
                    <a:pt x="362" y="722"/>
                  </a:lnTo>
                  <a:lnTo>
                    <a:pt x="362" y="822"/>
                  </a:lnTo>
                  <a:lnTo>
                    <a:pt x="378" y="822"/>
                  </a:lnTo>
                  <a:lnTo>
                    <a:pt x="378" y="952"/>
                  </a:lnTo>
                  <a:lnTo>
                    <a:pt x="385" y="952"/>
                  </a:lnTo>
                  <a:lnTo>
                    <a:pt x="385" y="980"/>
                  </a:lnTo>
                  <a:lnTo>
                    <a:pt x="402" y="980"/>
                  </a:lnTo>
                  <a:lnTo>
                    <a:pt x="402" y="1089"/>
                  </a:lnTo>
                  <a:lnTo>
                    <a:pt x="416" y="1089"/>
                  </a:lnTo>
                  <a:lnTo>
                    <a:pt x="416" y="1148"/>
                  </a:lnTo>
                  <a:lnTo>
                    <a:pt x="423" y="1148"/>
                  </a:lnTo>
                  <a:lnTo>
                    <a:pt x="423" y="1181"/>
                  </a:lnTo>
                  <a:lnTo>
                    <a:pt x="430" y="1181"/>
                  </a:lnTo>
                  <a:lnTo>
                    <a:pt x="430" y="1249"/>
                  </a:lnTo>
                  <a:lnTo>
                    <a:pt x="622" y="1249"/>
                  </a:lnTo>
                  <a:lnTo>
                    <a:pt x="622" y="1287"/>
                  </a:lnTo>
                  <a:lnTo>
                    <a:pt x="645" y="1287"/>
                  </a:lnTo>
                  <a:lnTo>
                    <a:pt x="645" y="1322"/>
                  </a:lnTo>
                  <a:lnTo>
                    <a:pt x="657" y="1322"/>
                  </a:lnTo>
                  <a:lnTo>
                    <a:pt x="657" y="1356"/>
                  </a:lnTo>
                  <a:lnTo>
                    <a:pt x="664" y="1356"/>
                  </a:lnTo>
                  <a:lnTo>
                    <a:pt x="664" y="1389"/>
                  </a:lnTo>
                  <a:lnTo>
                    <a:pt x="711" y="1389"/>
                  </a:lnTo>
                  <a:lnTo>
                    <a:pt x="711" y="1424"/>
                  </a:lnTo>
                  <a:lnTo>
                    <a:pt x="754" y="1424"/>
                  </a:lnTo>
                  <a:lnTo>
                    <a:pt x="754" y="1436"/>
                  </a:lnTo>
                  <a:lnTo>
                    <a:pt x="763" y="1436"/>
                  </a:lnTo>
                  <a:lnTo>
                    <a:pt x="763" y="1462"/>
                  </a:lnTo>
                  <a:lnTo>
                    <a:pt x="773" y="1462"/>
                  </a:lnTo>
                  <a:lnTo>
                    <a:pt x="773" y="1502"/>
                  </a:lnTo>
                  <a:lnTo>
                    <a:pt x="832" y="1502"/>
                  </a:lnTo>
                  <a:lnTo>
                    <a:pt x="832" y="1540"/>
                  </a:lnTo>
                  <a:lnTo>
                    <a:pt x="839" y="1540"/>
                  </a:lnTo>
                  <a:lnTo>
                    <a:pt x="839" y="1575"/>
                  </a:lnTo>
                  <a:lnTo>
                    <a:pt x="862" y="1575"/>
                  </a:lnTo>
                  <a:lnTo>
                    <a:pt x="862" y="1613"/>
                  </a:lnTo>
                  <a:lnTo>
                    <a:pt x="896" y="1613"/>
                  </a:lnTo>
                  <a:lnTo>
                    <a:pt x="896" y="1651"/>
                  </a:lnTo>
                  <a:lnTo>
                    <a:pt x="962" y="1651"/>
                  </a:lnTo>
                  <a:lnTo>
                    <a:pt x="962" y="1689"/>
                  </a:lnTo>
                  <a:lnTo>
                    <a:pt x="1044" y="1689"/>
                  </a:lnTo>
                  <a:lnTo>
                    <a:pt x="1044" y="1726"/>
                  </a:lnTo>
                  <a:lnTo>
                    <a:pt x="1051" y="1726"/>
                  </a:lnTo>
                  <a:lnTo>
                    <a:pt x="1051" y="1762"/>
                  </a:lnTo>
                  <a:lnTo>
                    <a:pt x="1292" y="1762"/>
                  </a:lnTo>
                  <a:lnTo>
                    <a:pt x="1292" y="1809"/>
                  </a:lnTo>
                  <a:lnTo>
                    <a:pt x="1307" y="1809"/>
                  </a:lnTo>
                  <a:lnTo>
                    <a:pt x="1307" y="1849"/>
                  </a:lnTo>
                  <a:lnTo>
                    <a:pt x="1446" y="1849"/>
                  </a:lnTo>
                  <a:lnTo>
                    <a:pt x="1446" y="1939"/>
                  </a:lnTo>
                  <a:lnTo>
                    <a:pt x="1822" y="1939"/>
                  </a:lnTo>
                  <a:lnTo>
                    <a:pt x="1822" y="2019"/>
                  </a:lnTo>
                </a:path>
              </a:pathLst>
            </a:custGeom>
            <a:noFill/>
            <a:ln w="19050" cap="sq">
              <a:solidFill>
                <a:srgbClr val="98CC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cxnSp>
        <p:nvCxnSpPr>
          <p:cNvPr id="238" name="Straight Connector 237"/>
          <p:cNvCxnSpPr>
            <a:stCxn id="249" idx="0"/>
          </p:cNvCxnSpPr>
          <p:nvPr/>
        </p:nvCxnSpPr>
        <p:spPr>
          <a:xfrm>
            <a:off x="1062686" y="5028000"/>
            <a:ext cx="80079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V="1">
            <a:off x="1567488" y="5028354"/>
            <a:ext cx="0" cy="7750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V="1">
            <a:off x="1859984" y="5028354"/>
            <a:ext cx="0" cy="7750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2286000" y="4160886"/>
            <a:ext cx="1804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PLD cohort</a:t>
            </a:r>
          </a:p>
          <a:p>
            <a:pPr algn="ctr"/>
            <a:r>
              <a:rPr lang="en-GB" sz="14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HR = 0.57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(95% CI </a:t>
            </a:r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0.39</a:t>
            </a:r>
            <a:r>
              <a:rPr lang="en-GB" sz="1200" dirty="0" smtClean="0">
                <a:solidFill>
                  <a:schemeClr val="tx1"/>
                </a:solidFill>
                <a:latin typeface="Arial"/>
                <a:ea typeface="ＭＳ Ｐゴシック" pitchFamily="34" charset="-128"/>
                <a:cs typeface="Arial"/>
              </a:rPr>
              <a:t>–0.83)</a:t>
            </a:r>
            <a:endParaRPr lang="en-GB" sz="1200" dirty="0" smtClean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242" name="Text Box 78"/>
          <p:cNvSpPr txBox="1">
            <a:spLocks noChangeArrowheads="1"/>
          </p:cNvSpPr>
          <p:nvPr/>
        </p:nvSpPr>
        <p:spPr bwMode="gray">
          <a:xfrm>
            <a:off x="604156" y="4127993"/>
            <a:ext cx="482824" cy="188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1.00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0.75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0.50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0.25</a:t>
            </a:r>
          </a:p>
          <a:p>
            <a:pPr algn="r" eaLnBrk="1" hangingPunct="1">
              <a:spcAft>
                <a:spcPts val="1600"/>
              </a:spcAft>
              <a:defRPr/>
            </a:pPr>
            <a:r>
              <a:rPr lang="en-GB" sz="1200" dirty="0" smtClean="0">
                <a:cs typeface="Arial" charset="0"/>
              </a:rPr>
              <a:t>0</a:t>
            </a:r>
          </a:p>
        </p:txBody>
      </p:sp>
      <p:sp>
        <p:nvSpPr>
          <p:cNvPr id="243" name="Text Box 79"/>
          <p:cNvSpPr txBox="1">
            <a:spLocks noChangeArrowheads="1"/>
          </p:cNvSpPr>
          <p:nvPr/>
        </p:nvSpPr>
        <p:spPr bwMode="gray">
          <a:xfrm rot="16200000">
            <a:off x="-348024" y="4887431"/>
            <a:ext cx="17223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rPr>
              <a:t>Estimated Probability</a:t>
            </a:r>
            <a:endParaRPr lang="en-GB" sz="1200" dirty="0">
              <a:solidFill>
                <a:schemeClr val="tx1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44" name="Text Box 79"/>
          <p:cNvSpPr txBox="1">
            <a:spLocks noChangeArrowheads="1"/>
          </p:cNvSpPr>
          <p:nvPr/>
        </p:nvSpPr>
        <p:spPr bwMode="gray">
          <a:xfrm>
            <a:off x="1019106" y="5994729"/>
            <a:ext cx="2706514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4C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GB" sz="1200" dirty="0" smtClean="0">
                <a:cs typeface="Arial" charset="0"/>
              </a:rPr>
              <a:t>PFS (months</a:t>
            </a:r>
            <a:r>
              <a:rPr lang="en-GB" sz="1200" dirty="0">
                <a:cs typeface="Arial" charset="0"/>
              </a:rPr>
              <a:t>)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1032006" y="4252552"/>
            <a:ext cx="2645419" cy="1588479"/>
            <a:chOff x="954461" y="1587266"/>
            <a:chExt cx="2645419" cy="1588479"/>
          </a:xfrm>
        </p:grpSpPr>
        <p:sp>
          <p:nvSpPr>
            <p:cNvPr id="247" name="Line 6"/>
            <p:cNvSpPr>
              <a:spLocks noChangeShapeType="1"/>
            </p:cNvSpPr>
            <p:nvPr/>
          </p:nvSpPr>
          <p:spPr bwMode="auto">
            <a:xfrm flipH="1">
              <a:off x="954461" y="1587266"/>
              <a:ext cx="3068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48" name="Line 7"/>
            <p:cNvSpPr>
              <a:spLocks noChangeShapeType="1"/>
            </p:cNvSpPr>
            <p:nvPr/>
          </p:nvSpPr>
          <p:spPr bwMode="auto">
            <a:xfrm flipH="1">
              <a:off x="954461" y="1974606"/>
              <a:ext cx="3068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49" name="Line 8"/>
            <p:cNvSpPr>
              <a:spLocks noChangeShapeType="1"/>
            </p:cNvSpPr>
            <p:nvPr/>
          </p:nvSpPr>
          <p:spPr bwMode="auto">
            <a:xfrm flipH="1">
              <a:off x="954461" y="2362714"/>
              <a:ext cx="3068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50" name="Line 9"/>
            <p:cNvSpPr>
              <a:spLocks noChangeShapeType="1"/>
            </p:cNvSpPr>
            <p:nvPr/>
          </p:nvSpPr>
          <p:spPr bwMode="auto">
            <a:xfrm flipH="1">
              <a:off x="954461" y="2750055"/>
              <a:ext cx="3068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51" name="Line 10"/>
            <p:cNvSpPr>
              <a:spLocks noChangeShapeType="1"/>
            </p:cNvSpPr>
            <p:nvPr/>
          </p:nvSpPr>
          <p:spPr bwMode="auto">
            <a:xfrm flipH="1">
              <a:off x="954461" y="3138162"/>
              <a:ext cx="3068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52" name="Freeform 11"/>
            <p:cNvSpPr>
              <a:spLocks/>
            </p:cNvSpPr>
            <p:nvPr/>
          </p:nvSpPr>
          <p:spPr bwMode="auto">
            <a:xfrm>
              <a:off x="992811" y="1587266"/>
              <a:ext cx="2607069" cy="1550896"/>
            </a:xfrm>
            <a:custGeom>
              <a:avLst/>
              <a:gdLst>
                <a:gd name="T0" fmla="*/ 0 w 4533"/>
                <a:gd name="T1" fmla="*/ 0 h 2022"/>
                <a:gd name="T2" fmla="*/ 0 w 4533"/>
                <a:gd name="T3" fmla="*/ 2022 h 2022"/>
                <a:gd name="T4" fmla="*/ 4533 w 4533"/>
                <a:gd name="T5" fmla="*/ 2022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3" h="2022">
                  <a:moveTo>
                    <a:pt x="0" y="0"/>
                  </a:moveTo>
                  <a:lnTo>
                    <a:pt x="0" y="2022"/>
                  </a:lnTo>
                  <a:lnTo>
                    <a:pt x="4533" y="2022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55" name="Line 14"/>
            <p:cNvSpPr>
              <a:spLocks noChangeShapeType="1"/>
            </p:cNvSpPr>
            <p:nvPr/>
          </p:nvSpPr>
          <p:spPr bwMode="auto">
            <a:xfrm flipV="1">
              <a:off x="3599880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56" name="Line 15"/>
            <p:cNvSpPr>
              <a:spLocks noChangeShapeType="1"/>
            </p:cNvSpPr>
            <p:nvPr/>
          </p:nvSpPr>
          <p:spPr bwMode="auto">
            <a:xfrm flipV="1">
              <a:off x="3164985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57" name="Line 16"/>
            <p:cNvSpPr>
              <a:spLocks noChangeShapeType="1"/>
            </p:cNvSpPr>
            <p:nvPr/>
          </p:nvSpPr>
          <p:spPr bwMode="auto">
            <a:xfrm flipV="1">
              <a:off x="2730090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58" name="Line 17"/>
            <p:cNvSpPr>
              <a:spLocks noChangeShapeType="1"/>
            </p:cNvSpPr>
            <p:nvPr/>
          </p:nvSpPr>
          <p:spPr bwMode="auto">
            <a:xfrm flipV="1">
              <a:off x="2295195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59" name="Line 18"/>
            <p:cNvSpPr>
              <a:spLocks noChangeShapeType="1"/>
            </p:cNvSpPr>
            <p:nvPr/>
          </p:nvSpPr>
          <p:spPr bwMode="auto">
            <a:xfrm flipV="1">
              <a:off x="1860300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60" name="Line 19"/>
            <p:cNvSpPr>
              <a:spLocks noChangeShapeType="1"/>
            </p:cNvSpPr>
            <p:nvPr/>
          </p:nvSpPr>
          <p:spPr bwMode="auto">
            <a:xfrm flipV="1">
              <a:off x="1427706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61" name="Line 20"/>
            <p:cNvSpPr>
              <a:spLocks noChangeShapeType="1"/>
            </p:cNvSpPr>
            <p:nvPr/>
          </p:nvSpPr>
          <p:spPr bwMode="auto">
            <a:xfrm flipV="1">
              <a:off x="992811" y="3145065"/>
              <a:ext cx="0" cy="3068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295" name="TextBox 294"/>
          <p:cNvSpPr txBox="1"/>
          <p:nvPr/>
        </p:nvSpPr>
        <p:spPr>
          <a:xfrm>
            <a:off x="1186168" y="5006814"/>
            <a:ext cx="434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3.5</a:t>
            </a:r>
            <a:endParaRPr lang="en-GB" sz="1200" b="1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1804754" y="4869836"/>
            <a:ext cx="564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5.4</a:t>
            </a:r>
            <a:endParaRPr lang="en-GB" sz="1200" b="1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1067026" y="4212073"/>
            <a:ext cx="2346730" cy="1547337"/>
            <a:chOff x="1436688" y="1887538"/>
            <a:chExt cx="4851400" cy="3198812"/>
          </a:xfrm>
        </p:grpSpPr>
        <p:grpSp>
          <p:nvGrpSpPr>
            <p:cNvPr id="415" name="Group 414"/>
            <p:cNvGrpSpPr/>
            <p:nvPr/>
          </p:nvGrpSpPr>
          <p:grpSpPr>
            <a:xfrm>
              <a:off x="1436688" y="1887538"/>
              <a:ext cx="4851400" cy="3198812"/>
              <a:chOff x="1436688" y="1887538"/>
              <a:chExt cx="4851400" cy="3198812"/>
            </a:xfrm>
          </p:grpSpPr>
          <p:sp>
            <p:nvSpPr>
              <p:cNvPr id="417" name="Line 21"/>
              <p:cNvSpPr>
                <a:spLocks noChangeShapeType="1"/>
              </p:cNvSpPr>
              <p:nvPr/>
            </p:nvSpPr>
            <p:spPr bwMode="auto">
              <a:xfrm flipV="1">
                <a:off x="1436688" y="1887538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18" name="Line 22"/>
              <p:cNvSpPr>
                <a:spLocks noChangeShapeType="1"/>
              </p:cNvSpPr>
              <p:nvPr/>
            </p:nvSpPr>
            <p:spPr bwMode="auto">
              <a:xfrm flipV="1">
                <a:off x="1979613" y="2366963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19" name="Line 23"/>
              <p:cNvSpPr>
                <a:spLocks noChangeShapeType="1"/>
              </p:cNvSpPr>
              <p:nvPr/>
            </p:nvSpPr>
            <p:spPr bwMode="auto">
              <a:xfrm flipV="1">
                <a:off x="3689350" y="4051300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20" name="Line 24"/>
              <p:cNvSpPr>
                <a:spLocks noChangeShapeType="1"/>
              </p:cNvSpPr>
              <p:nvPr/>
            </p:nvSpPr>
            <p:spPr bwMode="auto">
              <a:xfrm flipV="1">
                <a:off x="3787775" y="4051300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21" name="Line 25"/>
              <p:cNvSpPr>
                <a:spLocks noChangeShapeType="1"/>
              </p:cNvSpPr>
              <p:nvPr/>
            </p:nvSpPr>
            <p:spPr bwMode="auto">
              <a:xfrm flipV="1">
                <a:off x="4941888" y="4670425"/>
                <a:ext cx="0" cy="82550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22" name="Line 26"/>
              <p:cNvSpPr>
                <a:spLocks noChangeShapeType="1"/>
              </p:cNvSpPr>
              <p:nvPr/>
            </p:nvSpPr>
            <p:spPr bwMode="auto">
              <a:xfrm flipV="1">
                <a:off x="5387975" y="4813300"/>
                <a:ext cx="0" cy="80962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23" name="Line 27"/>
              <p:cNvSpPr>
                <a:spLocks noChangeShapeType="1"/>
              </p:cNvSpPr>
              <p:nvPr/>
            </p:nvSpPr>
            <p:spPr bwMode="auto">
              <a:xfrm flipV="1">
                <a:off x="6288088" y="5003800"/>
                <a:ext cx="0" cy="82550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424" name="Line 28"/>
              <p:cNvSpPr>
                <a:spLocks noChangeShapeType="1"/>
              </p:cNvSpPr>
              <p:nvPr/>
            </p:nvSpPr>
            <p:spPr bwMode="auto">
              <a:xfrm flipV="1">
                <a:off x="2813050" y="3222625"/>
                <a:ext cx="0" cy="79375"/>
              </a:xfrm>
              <a:prstGeom prst="line">
                <a:avLst/>
              </a:prstGeom>
              <a:noFill/>
              <a:ln w="19050" cap="sq">
                <a:solidFill>
                  <a:srgbClr val="FF33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416" name="Freeform 29"/>
            <p:cNvSpPr>
              <a:spLocks/>
            </p:cNvSpPr>
            <p:nvPr/>
          </p:nvSpPr>
          <p:spPr bwMode="auto">
            <a:xfrm>
              <a:off x="1439863" y="1966913"/>
              <a:ext cx="4845050" cy="3119437"/>
            </a:xfrm>
            <a:custGeom>
              <a:avLst/>
              <a:gdLst>
                <a:gd name="T0" fmla="*/ 206 w 3052"/>
                <a:gd name="T1" fmla="*/ 0 h 1965"/>
                <a:gd name="T2" fmla="*/ 227 w 3052"/>
                <a:gd name="T3" fmla="*/ 35 h 1965"/>
                <a:gd name="T4" fmla="*/ 274 w 3052"/>
                <a:gd name="T5" fmla="*/ 66 h 1965"/>
                <a:gd name="T6" fmla="*/ 281 w 3052"/>
                <a:gd name="T7" fmla="*/ 99 h 1965"/>
                <a:gd name="T8" fmla="*/ 298 w 3052"/>
                <a:gd name="T9" fmla="*/ 132 h 1965"/>
                <a:gd name="T10" fmla="*/ 317 w 3052"/>
                <a:gd name="T11" fmla="*/ 167 h 1965"/>
                <a:gd name="T12" fmla="*/ 340 w 3052"/>
                <a:gd name="T13" fmla="*/ 200 h 1965"/>
                <a:gd name="T14" fmla="*/ 347 w 3052"/>
                <a:gd name="T15" fmla="*/ 300 h 1965"/>
                <a:gd name="T16" fmla="*/ 350 w 3052"/>
                <a:gd name="T17" fmla="*/ 314 h 1965"/>
                <a:gd name="T18" fmla="*/ 364 w 3052"/>
                <a:gd name="T19" fmla="*/ 368 h 1965"/>
                <a:gd name="T20" fmla="*/ 373 w 3052"/>
                <a:gd name="T21" fmla="*/ 439 h 1965"/>
                <a:gd name="T22" fmla="*/ 567 w 3052"/>
                <a:gd name="T23" fmla="*/ 467 h 1965"/>
                <a:gd name="T24" fmla="*/ 617 w 3052"/>
                <a:gd name="T25" fmla="*/ 500 h 1965"/>
                <a:gd name="T26" fmla="*/ 664 w 3052"/>
                <a:gd name="T27" fmla="*/ 538 h 1965"/>
                <a:gd name="T28" fmla="*/ 680 w 3052"/>
                <a:gd name="T29" fmla="*/ 604 h 1965"/>
                <a:gd name="T30" fmla="*/ 690 w 3052"/>
                <a:gd name="T31" fmla="*/ 637 h 1965"/>
                <a:gd name="T32" fmla="*/ 709 w 3052"/>
                <a:gd name="T33" fmla="*/ 670 h 1965"/>
                <a:gd name="T34" fmla="*/ 716 w 3052"/>
                <a:gd name="T35" fmla="*/ 706 h 1965"/>
                <a:gd name="T36" fmla="*/ 728 w 3052"/>
                <a:gd name="T37" fmla="*/ 737 h 1965"/>
                <a:gd name="T38" fmla="*/ 850 w 3052"/>
                <a:gd name="T39" fmla="*/ 807 h 1965"/>
                <a:gd name="T40" fmla="*/ 862 w 3052"/>
                <a:gd name="T41" fmla="*/ 831 h 1965"/>
                <a:gd name="T42" fmla="*/ 933 w 3052"/>
                <a:gd name="T43" fmla="*/ 841 h 1965"/>
                <a:gd name="T44" fmla="*/ 947 w 3052"/>
                <a:gd name="T45" fmla="*/ 874 h 1965"/>
                <a:gd name="T46" fmla="*/ 964 w 3052"/>
                <a:gd name="T47" fmla="*/ 911 h 1965"/>
                <a:gd name="T48" fmla="*/ 1013 w 3052"/>
                <a:gd name="T49" fmla="*/ 944 h 1965"/>
                <a:gd name="T50" fmla="*/ 1023 w 3052"/>
                <a:gd name="T51" fmla="*/ 982 h 1965"/>
                <a:gd name="T52" fmla="*/ 1039 w 3052"/>
                <a:gd name="T53" fmla="*/ 1015 h 1965"/>
                <a:gd name="T54" fmla="*/ 1056 w 3052"/>
                <a:gd name="T55" fmla="*/ 1051 h 1965"/>
                <a:gd name="T56" fmla="*/ 1075 w 3052"/>
                <a:gd name="T57" fmla="*/ 1119 h 1965"/>
                <a:gd name="T58" fmla="*/ 1124 w 3052"/>
                <a:gd name="T59" fmla="*/ 1152 h 1965"/>
                <a:gd name="T60" fmla="*/ 1181 w 3052"/>
                <a:gd name="T61" fmla="*/ 1188 h 1965"/>
                <a:gd name="T62" fmla="*/ 1212 w 3052"/>
                <a:gd name="T63" fmla="*/ 1223 h 1965"/>
                <a:gd name="T64" fmla="*/ 1250 w 3052"/>
                <a:gd name="T65" fmla="*/ 1256 h 1965"/>
                <a:gd name="T66" fmla="*/ 1375 w 3052"/>
                <a:gd name="T67" fmla="*/ 1294 h 1965"/>
                <a:gd name="T68" fmla="*/ 1415 w 3052"/>
                <a:gd name="T69" fmla="*/ 1327 h 1965"/>
                <a:gd name="T70" fmla="*/ 1505 w 3052"/>
                <a:gd name="T71" fmla="*/ 1360 h 1965"/>
                <a:gd name="T72" fmla="*/ 1639 w 3052"/>
                <a:gd name="T73" fmla="*/ 1400 h 1965"/>
                <a:gd name="T74" fmla="*/ 1677 w 3052"/>
                <a:gd name="T75" fmla="*/ 1438 h 1965"/>
                <a:gd name="T76" fmla="*/ 1734 w 3052"/>
                <a:gd name="T77" fmla="*/ 1478 h 1965"/>
                <a:gd name="T78" fmla="*/ 1925 w 3052"/>
                <a:gd name="T79" fmla="*/ 1518 h 1965"/>
                <a:gd name="T80" fmla="*/ 1958 w 3052"/>
                <a:gd name="T81" fmla="*/ 1554 h 1965"/>
                <a:gd name="T82" fmla="*/ 2072 w 3052"/>
                <a:gd name="T83" fmla="*/ 1634 h 1965"/>
                <a:gd name="T84" fmla="*/ 2119 w 3052"/>
                <a:gd name="T85" fmla="*/ 1674 h 1965"/>
                <a:gd name="T86" fmla="*/ 2178 w 3052"/>
                <a:gd name="T87" fmla="*/ 1712 h 1965"/>
                <a:gd name="T88" fmla="*/ 2331 w 3052"/>
                <a:gd name="T89" fmla="*/ 1752 h 1965"/>
                <a:gd name="T90" fmla="*/ 2353 w 3052"/>
                <a:gd name="T91" fmla="*/ 1795 h 1965"/>
                <a:gd name="T92" fmla="*/ 2809 w 3052"/>
                <a:gd name="T93" fmla="*/ 1842 h 1965"/>
                <a:gd name="T94" fmla="*/ 2818 w 3052"/>
                <a:gd name="T95" fmla="*/ 1901 h 1965"/>
                <a:gd name="T96" fmla="*/ 3052 w 3052"/>
                <a:gd name="T97" fmla="*/ 1965 h 1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52" h="1965">
                  <a:moveTo>
                    <a:pt x="0" y="0"/>
                  </a:moveTo>
                  <a:lnTo>
                    <a:pt x="206" y="0"/>
                  </a:lnTo>
                  <a:lnTo>
                    <a:pt x="206" y="35"/>
                  </a:lnTo>
                  <a:lnTo>
                    <a:pt x="227" y="35"/>
                  </a:lnTo>
                  <a:lnTo>
                    <a:pt x="227" y="66"/>
                  </a:lnTo>
                  <a:lnTo>
                    <a:pt x="274" y="66"/>
                  </a:lnTo>
                  <a:lnTo>
                    <a:pt x="274" y="99"/>
                  </a:lnTo>
                  <a:lnTo>
                    <a:pt x="281" y="99"/>
                  </a:lnTo>
                  <a:lnTo>
                    <a:pt x="281" y="132"/>
                  </a:lnTo>
                  <a:lnTo>
                    <a:pt x="298" y="132"/>
                  </a:lnTo>
                  <a:lnTo>
                    <a:pt x="298" y="167"/>
                  </a:lnTo>
                  <a:lnTo>
                    <a:pt x="317" y="167"/>
                  </a:lnTo>
                  <a:lnTo>
                    <a:pt x="317" y="200"/>
                  </a:lnTo>
                  <a:lnTo>
                    <a:pt x="340" y="200"/>
                  </a:lnTo>
                  <a:lnTo>
                    <a:pt x="340" y="300"/>
                  </a:lnTo>
                  <a:lnTo>
                    <a:pt x="347" y="300"/>
                  </a:lnTo>
                  <a:lnTo>
                    <a:pt x="347" y="314"/>
                  </a:lnTo>
                  <a:lnTo>
                    <a:pt x="350" y="314"/>
                  </a:lnTo>
                  <a:lnTo>
                    <a:pt x="350" y="368"/>
                  </a:lnTo>
                  <a:lnTo>
                    <a:pt x="364" y="368"/>
                  </a:lnTo>
                  <a:lnTo>
                    <a:pt x="364" y="439"/>
                  </a:lnTo>
                  <a:lnTo>
                    <a:pt x="373" y="439"/>
                  </a:lnTo>
                  <a:lnTo>
                    <a:pt x="373" y="467"/>
                  </a:lnTo>
                  <a:lnTo>
                    <a:pt x="567" y="467"/>
                  </a:lnTo>
                  <a:lnTo>
                    <a:pt x="567" y="500"/>
                  </a:lnTo>
                  <a:lnTo>
                    <a:pt x="617" y="500"/>
                  </a:lnTo>
                  <a:lnTo>
                    <a:pt x="617" y="538"/>
                  </a:lnTo>
                  <a:lnTo>
                    <a:pt x="664" y="538"/>
                  </a:lnTo>
                  <a:lnTo>
                    <a:pt x="664" y="604"/>
                  </a:lnTo>
                  <a:lnTo>
                    <a:pt x="680" y="604"/>
                  </a:lnTo>
                  <a:lnTo>
                    <a:pt x="680" y="637"/>
                  </a:lnTo>
                  <a:lnTo>
                    <a:pt x="690" y="637"/>
                  </a:lnTo>
                  <a:lnTo>
                    <a:pt x="690" y="670"/>
                  </a:lnTo>
                  <a:lnTo>
                    <a:pt x="709" y="670"/>
                  </a:lnTo>
                  <a:lnTo>
                    <a:pt x="709" y="706"/>
                  </a:lnTo>
                  <a:lnTo>
                    <a:pt x="716" y="706"/>
                  </a:lnTo>
                  <a:lnTo>
                    <a:pt x="716" y="737"/>
                  </a:lnTo>
                  <a:lnTo>
                    <a:pt x="728" y="737"/>
                  </a:lnTo>
                  <a:lnTo>
                    <a:pt x="728" y="807"/>
                  </a:lnTo>
                  <a:lnTo>
                    <a:pt x="850" y="807"/>
                  </a:lnTo>
                  <a:lnTo>
                    <a:pt x="850" y="831"/>
                  </a:lnTo>
                  <a:lnTo>
                    <a:pt x="862" y="831"/>
                  </a:lnTo>
                  <a:lnTo>
                    <a:pt x="862" y="841"/>
                  </a:lnTo>
                  <a:lnTo>
                    <a:pt x="933" y="841"/>
                  </a:lnTo>
                  <a:lnTo>
                    <a:pt x="933" y="874"/>
                  </a:lnTo>
                  <a:lnTo>
                    <a:pt x="947" y="874"/>
                  </a:lnTo>
                  <a:lnTo>
                    <a:pt x="947" y="911"/>
                  </a:lnTo>
                  <a:lnTo>
                    <a:pt x="964" y="911"/>
                  </a:lnTo>
                  <a:lnTo>
                    <a:pt x="964" y="944"/>
                  </a:lnTo>
                  <a:lnTo>
                    <a:pt x="1013" y="944"/>
                  </a:lnTo>
                  <a:lnTo>
                    <a:pt x="1013" y="982"/>
                  </a:lnTo>
                  <a:lnTo>
                    <a:pt x="1023" y="982"/>
                  </a:lnTo>
                  <a:lnTo>
                    <a:pt x="1023" y="1015"/>
                  </a:lnTo>
                  <a:lnTo>
                    <a:pt x="1039" y="1015"/>
                  </a:lnTo>
                  <a:lnTo>
                    <a:pt x="1039" y="1051"/>
                  </a:lnTo>
                  <a:lnTo>
                    <a:pt x="1056" y="1051"/>
                  </a:lnTo>
                  <a:lnTo>
                    <a:pt x="1056" y="1119"/>
                  </a:lnTo>
                  <a:lnTo>
                    <a:pt x="1075" y="1119"/>
                  </a:lnTo>
                  <a:lnTo>
                    <a:pt x="1075" y="1152"/>
                  </a:lnTo>
                  <a:lnTo>
                    <a:pt x="1124" y="1152"/>
                  </a:lnTo>
                  <a:lnTo>
                    <a:pt x="1124" y="1188"/>
                  </a:lnTo>
                  <a:lnTo>
                    <a:pt x="1181" y="1188"/>
                  </a:lnTo>
                  <a:lnTo>
                    <a:pt x="1181" y="1223"/>
                  </a:lnTo>
                  <a:lnTo>
                    <a:pt x="1212" y="1223"/>
                  </a:lnTo>
                  <a:lnTo>
                    <a:pt x="1212" y="1256"/>
                  </a:lnTo>
                  <a:lnTo>
                    <a:pt x="1250" y="1256"/>
                  </a:lnTo>
                  <a:lnTo>
                    <a:pt x="1250" y="1294"/>
                  </a:lnTo>
                  <a:lnTo>
                    <a:pt x="1375" y="1294"/>
                  </a:lnTo>
                  <a:lnTo>
                    <a:pt x="1375" y="1327"/>
                  </a:lnTo>
                  <a:lnTo>
                    <a:pt x="1415" y="1327"/>
                  </a:lnTo>
                  <a:lnTo>
                    <a:pt x="1415" y="1360"/>
                  </a:lnTo>
                  <a:lnTo>
                    <a:pt x="1505" y="1360"/>
                  </a:lnTo>
                  <a:lnTo>
                    <a:pt x="1505" y="1400"/>
                  </a:lnTo>
                  <a:lnTo>
                    <a:pt x="1639" y="1400"/>
                  </a:lnTo>
                  <a:lnTo>
                    <a:pt x="1639" y="1438"/>
                  </a:lnTo>
                  <a:lnTo>
                    <a:pt x="1677" y="1438"/>
                  </a:lnTo>
                  <a:lnTo>
                    <a:pt x="1677" y="1478"/>
                  </a:lnTo>
                  <a:lnTo>
                    <a:pt x="1734" y="1478"/>
                  </a:lnTo>
                  <a:lnTo>
                    <a:pt x="1734" y="1518"/>
                  </a:lnTo>
                  <a:lnTo>
                    <a:pt x="1925" y="1518"/>
                  </a:lnTo>
                  <a:lnTo>
                    <a:pt x="1925" y="1554"/>
                  </a:lnTo>
                  <a:lnTo>
                    <a:pt x="1958" y="1554"/>
                  </a:lnTo>
                  <a:lnTo>
                    <a:pt x="1958" y="1634"/>
                  </a:lnTo>
                  <a:lnTo>
                    <a:pt x="2072" y="1634"/>
                  </a:lnTo>
                  <a:lnTo>
                    <a:pt x="2072" y="1674"/>
                  </a:lnTo>
                  <a:lnTo>
                    <a:pt x="2119" y="1674"/>
                  </a:lnTo>
                  <a:lnTo>
                    <a:pt x="2119" y="1712"/>
                  </a:lnTo>
                  <a:lnTo>
                    <a:pt x="2178" y="1712"/>
                  </a:lnTo>
                  <a:lnTo>
                    <a:pt x="2178" y="1752"/>
                  </a:lnTo>
                  <a:lnTo>
                    <a:pt x="2331" y="1752"/>
                  </a:lnTo>
                  <a:lnTo>
                    <a:pt x="2331" y="1795"/>
                  </a:lnTo>
                  <a:lnTo>
                    <a:pt x="2353" y="1795"/>
                  </a:lnTo>
                  <a:lnTo>
                    <a:pt x="2353" y="1842"/>
                  </a:lnTo>
                  <a:lnTo>
                    <a:pt x="2809" y="1842"/>
                  </a:lnTo>
                  <a:lnTo>
                    <a:pt x="2809" y="1901"/>
                  </a:lnTo>
                  <a:lnTo>
                    <a:pt x="2818" y="1901"/>
                  </a:lnTo>
                  <a:lnTo>
                    <a:pt x="2818" y="1965"/>
                  </a:lnTo>
                  <a:lnTo>
                    <a:pt x="3052" y="1965"/>
                  </a:lnTo>
                </a:path>
              </a:pathLst>
            </a:custGeom>
            <a:noFill/>
            <a:ln w="19050" cap="sq">
              <a:solidFill>
                <a:srgbClr val="FF33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1061651" y="4250468"/>
            <a:ext cx="2091017" cy="1550408"/>
            <a:chOff x="1425575" y="1966913"/>
            <a:chExt cx="4322763" cy="3205162"/>
          </a:xfrm>
        </p:grpSpPr>
        <p:sp>
          <p:nvSpPr>
            <p:cNvPr id="426" name="Line 30"/>
            <p:cNvSpPr>
              <a:spLocks noChangeShapeType="1"/>
            </p:cNvSpPr>
            <p:nvPr/>
          </p:nvSpPr>
          <p:spPr bwMode="auto">
            <a:xfrm flipV="1">
              <a:off x="3633788" y="4471988"/>
              <a:ext cx="0" cy="77787"/>
            </a:xfrm>
            <a:prstGeom prst="line">
              <a:avLst/>
            </a:prstGeom>
            <a:noFill/>
            <a:ln w="19050" cap="sq">
              <a:solidFill>
                <a:srgbClr val="98CC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427" name="Freeform 31"/>
            <p:cNvSpPr>
              <a:spLocks/>
            </p:cNvSpPr>
            <p:nvPr/>
          </p:nvSpPr>
          <p:spPr bwMode="auto">
            <a:xfrm>
              <a:off x="1425575" y="1966913"/>
              <a:ext cx="4322763" cy="3205162"/>
            </a:xfrm>
            <a:custGeom>
              <a:avLst/>
              <a:gdLst>
                <a:gd name="T0" fmla="*/ 125 w 2723"/>
                <a:gd name="T1" fmla="*/ 0 h 2019"/>
                <a:gd name="T2" fmla="*/ 146 w 2723"/>
                <a:gd name="T3" fmla="*/ 33 h 2019"/>
                <a:gd name="T4" fmla="*/ 215 w 2723"/>
                <a:gd name="T5" fmla="*/ 63 h 2019"/>
                <a:gd name="T6" fmla="*/ 238 w 2723"/>
                <a:gd name="T7" fmla="*/ 99 h 2019"/>
                <a:gd name="T8" fmla="*/ 248 w 2723"/>
                <a:gd name="T9" fmla="*/ 127 h 2019"/>
                <a:gd name="T10" fmla="*/ 262 w 2723"/>
                <a:gd name="T11" fmla="*/ 163 h 2019"/>
                <a:gd name="T12" fmla="*/ 295 w 2723"/>
                <a:gd name="T13" fmla="*/ 193 h 2019"/>
                <a:gd name="T14" fmla="*/ 302 w 2723"/>
                <a:gd name="T15" fmla="*/ 257 h 2019"/>
                <a:gd name="T16" fmla="*/ 318 w 2723"/>
                <a:gd name="T17" fmla="*/ 387 h 2019"/>
                <a:gd name="T18" fmla="*/ 326 w 2723"/>
                <a:gd name="T19" fmla="*/ 418 h 2019"/>
                <a:gd name="T20" fmla="*/ 330 w 2723"/>
                <a:gd name="T21" fmla="*/ 448 h 2019"/>
                <a:gd name="T22" fmla="*/ 337 w 2723"/>
                <a:gd name="T23" fmla="*/ 548 h 2019"/>
                <a:gd name="T24" fmla="*/ 349 w 2723"/>
                <a:gd name="T25" fmla="*/ 611 h 2019"/>
                <a:gd name="T26" fmla="*/ 359 w 2723"/>
                <a:gd name="T27" fmla="*/ 689 h 2019"/>
                <a:gd name="T28" fmla="*/ 382 w 2723"/>
                <a:gd name="T29" fmla="*/ 774 h 2019"/>
                <a:gd name="T30" fmla="*/ 404 w 2723"/>
                <a:gd name="T31" fmla="*/ 838 h 2019"/>
                <a:gd name="T32" fmla="*/ 444 w 2723"/>
                <a:gd name="T33" fmla="*/ 904 h 2019"/>
                <a:gd name="T34" fmla="*/ 470 w 2723"/>
                <a:gd name="T35" fmla="*/ 937 h 2019"/>
                <a:gd name="T36" fmla="*/ 649 w 2723"/>
                <a:gd name="T37" fmla="*/ 973 h 2019"/>
                <a:gd name="T38" fmla="*/ 661 w 2723"/>
                <a:gd name="T39" fmla="*/ 1008 h 2019"/>
                <a:gd name="T40" fmla="*/ 692 w 2723"/>
                <a:gd name="T41" fmla="*/ 1037 h 2019"/>
                <a:gd name="T42" fmla="*/ 696 w 2723"/>
                <a:gd name="T43" fmla="*/ 1098 h 2019"/>
                <a:gd name="T44" fmla="*/ 708 w 2723"/>
                <a:gd name="T45" fmla="*/ 1136 h 2019"/>
                <a:gd name="T46" fmla="*/ 729 w 2723"/>
                <a:gd name="T47" fmla="*/ 1169 h 2019"/>
                <a:gd name="T48" fmla="*/ 741 w 2723"/>
                <a:gd name="T49" fmla="*/ 1235 h 2019"/>
                <a:gd name="T50" fmla="*/ 748 w 2723"/>
                <a:gd name="T51" fmla="*/ 1266 h 2019"/>
                <a:gd name="T52" fmla="*/ 786 w 2723"/>
                <a:gd name="T53" fmla="*/ 1301 h 2019"/>
                <a:gd name="T54" fmla="*/ 824 w 2723"/>
                <a:gd name="T55" fmla="*/ 1334 h 2019"/>
                <a:gd name="T56" fmla="*/ 928 w 2723"/>
                <a:gd name="T57" fmla="*/ 1365 h 2019"/>
                <a:gd name="T58" fmla="*/ 1022 w 2723"/>
                <a:gd name="T59" fmla="*/ 1398 h 2019"/>
                <a:gd name="T60" fmla="*/ 1039 w 2723"/>
                <a:gd name="T61" fmla="*/ 1436 h 2019"/>
                <a:gd name="T62" fmla="*/ 1048 w 2723"/>
                <a:gd name="T63" fmla="*/ 1497 h 2019"/>
                <a:gd name="T64" fmla="*/ 1055 w 2723"/>
                <a:gd name="T65" fmla="*/ 1530 h 2019"/>
                <a:gd name="T66" fmla="*/ 1152 w 2723"/>
                <a:gd name="T67" fmla="*/ 1559 h 2019"/>
                <a:gd name="T68" fmla="*/ 1162 w 2723"/>
                <a:gd name="T69" fmla="*/ 1594 h 2019"/>
                <a:gd name="T70" fmla="*/ 1403 w 2723"/>
                <a:gd name="T71" fmla="*/ 1627 h 2019"/>
                <a:gd name="T72" fmla="*/ 1455 w 2723"/>
                <a:gd name="T73" fmla="*/ 1663 h 2019"/>
                <a:gd name="T74" fmla="*/ 1492 w 2723"/>
                <a:gd name="T75" fmla="*/ 1698 h 2019"/>
                <a:gd name="T76" fmla="*/ 1868 w 2723"/>
                <a:gd name="T77" fmla="*/ 1736 h 2019"/>
                <a:gd name="T78" fmla="*/ 1911 w 2723"/>
                <a:gd name="T79" fmla="*/ 1771 h 2019"/>
                <a:gd name="T80" fmla="*/ 1970 w 2723"/>
                <a:gd name="T81" fmla="*/ 1804 h 2019"/>
                <a:gd name="T82" fmla="*/ 2092 w 2723"/>
                <a:gd name="T83" fmla="*/ 1844 h 2019"/>
                <a:gd name="T84" fmla="*/ 2166 w 2723"/>
                <a:gd name="T85" fmla="*/ 1878 h 2019"/>
                <a:gd name="T86" fmla="*/ 2229 w 2723"/>
                <a:gd name="T87" fmla="*/ 1915 h 2019"/>
                <a:gd name="T88" fmla="*/ 2584 w 2723"/>
                <a:gd name="T89" fmla="*/ 1948 h 2019"/>
                <a:gd name="T90" fmla="*/ 2723 w 2723"/>
                <a:gd name="T91" fmla="*/ 1986 h 2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23" h="2019">
                  <a:moveTo>
                    <a:pt x="0" y="0"/>
                  </a:moveTo>
                  <a:lnTo>
                    <a:pt x="125" y="0"/>
                  </a:lnTo>
                  <a:lnTo>
                    <a:pt x="125" y="33"/>
                  </a:lnTo>
                  <a:lnTo>
                    <a:pt x="146" y="33"/>
                  </a:lnTo>
                  <a:lnTo>
                    <a:pt x="146" y="63"/>
                  </a:lnTo>
                  <a:lnTo>
                    <a:pt x="215" y="63"/>
                  </a:lnTo>
                  <a:lnTo>
                    <a:pt x="215" y="99"/>
                  </a:lnTo>
                  <a:lnTo>
                    <a:pt x="238" y="99"/>
                  </a:lnTo>
                  <a:lnTo>
                    <a:pt x="238" y="127"/>
                  </a:lnTo>
                  <a:lnTo>
                    <a:pt x="248" y="127"/>
                  </a:lnTo>
                  <a:lnTo>
                    <a:pt x="248" y="163"/>
                  </a:lnTo>
                  <a:lnTo>
                    <a:pt x="262" y="163"/>
                  </a:lnTo>
                  <a:lnTo>
                    <a:pt x="262" y="193"/>
                  </a:lnTo>
                  <a:lnTo>
                    <a:pt x="295" y="193"/>
                  </a:lnTo>
                  <a:lnTo>
                    <a:pt x="295" y="257"/>
                  </a:lnTo>
                  <a:lnTo>
                    <a:pt x="302" y="257"/>
                  </a:lnTo>
                  <a:lnTo>
                    <a:pt x="302" y="387"/>
                  </a:lnTo>
                  <a:lnTo>
                    <a:pt x="318" y="387"/>
                  </a:lnTo>
                  <a:lnTo>
                    <a:pt x="318" y="418"/>
                  </a:lnTo>
                  <a:lnTo>
                    <a:pt x="326" y="418"/>
                  </a:lnTo>
                  <a:lnTo>
                    <a:pt x="326" y="448"/>
                  </a:lnTo>
                  <a:lnTo>
                    <a:pt x="330" y="448"/>
                  </a:lnTo>
                  <a:lnTo>
                    <a:pt x="330" y="548"/>
                  </a:lnTo>
                  <a:lnTo>
                    <a:pt x="337" y="548"/>
                  </a:lnTo>
                  <a:lnTo>
                    <a:pt x="337" y="611"/>
                  </a:lnTo>
                  <a:lnTo>
                    <a:pt x="349" y="611"/>
                  </a:lnTo>
                  <a:lnTo>
                    <a:pt x="349" y="689"/>
                  </a:lnTo>
                  <a:lnTo>
                    <a:pt x="359" y="689"/>
                  </a:lnTo>
                  <a:lnTo>
                    <a:pt x="359" y="774"/>
                  </a:lnTo>
                  <a:lnTo>
                    <a:pt x="382" y="774"/>
                  </a:lnTo>
                  <a:lnTo>
                    <a:pt x="382" y="838"/>
                  </a:lnTo>
                  <a:lnTo>
                    <a:pt x="404" y="838"/>
                  </a:lnTo>
                  <a:lnTo>
                    <a:pt x="404" y="904"/>
                  </a:lnTo>
                  <a:lnTo>
                    <a:pt x="444" y="904"/>
                  </a:lnTo>
                  <a:lnTo>
                    <a:pt x="444" y="937"/>
                  </a:lnTo>
                  <a:lnTo>
                    <a:pt x="470" y="937"/>
                  </a:lnTo>
                  <a:lnTo>
                    <a:pt x="470" y="973"/>
                  </a:lnTo>
                  <a:lnTo>
                    <a:pt x="649" y="973"/>
                  </a:lnTo>
                  <a:lnTo>
                    <a:pt x="649" y="1008"/>
                  </a:lnTo>
                  <a:lnTo>
                    <a:pt x="661" y="1008"/>
                  </a:lnTo>
                  <a:lnTo>
                    <a:pt x="661" y="1037"/>
                  </a:lnTo>
                  <a:lnTo>
                    <a:pt x="692" y="1037"/>
                  </a:lnTo>
                  <a:lnTo>
                    <a:pt x="692" y="1098"/>
                  </a:lnTo>
                  <a:lnTo>
                    <a:pt x="696" y="1098"/>
                  </a:lnTo>
                  <a:lnTo>
                    <a:pt x="696" y="1136"/>
                  </a:lnTo>
                  <a:lnTo>
                    <a:pt x="708" y="1136"/>
                  </a:lnTo>
                  <a:lnTo>
                    <a:pt x="708" y="1169"/>
                  </a:lnTo>
                  <a:lnTo>
                    <a:pt x="729" y="1169"/>
                  </a:lnTo>
                  <a:lnTo>
                    <a:pt x="729" y="1235"/>
                  </a:lnTo>
                  <a:lnTo>
                    <a:pt x="741" y="1235"/>
                  </a:lnTo>
                  <a:lnTo>
                    <a:pt x="741" y="1266"/>
                  </a:lnTo>
                  <a:lnTo>
                    <a:pt x="748" y="1266"/>
                  </a:lnTo>
                  <a:lnTo>
                    <a:pt x="748" y="1301"/>
                  </a:lnTo>
                  <a:lnTo>
                    <a:pt x="786" y="1301"/>
                  </a:lnTo>
                  <a:lnTo>
                    <a:pt x="786" y="1334"/>
                  </a:lnTo>
                  <a:lnTo>
                    <a:pt x="824" y="1334"/>
                  </a:lnTo>
                  <a:lnTo>
                    <a:pt x="824" y="1365"/>
                  </a:lnTo>
                  <a:lnTo>
                    <a:pt x="928" y="1365"/>
                  </a:lnTo>
                  <a:lnTo>
                    <a:pt x="928" y="1398"/>
                  </a:lnTo>
                  <a:lnTo>
                    <a:pt x="1022" y="1398"/>
                  </a:lnTo>
                  <a:lnTo>
                    <a:pt x="1022" y="1436"/>
                  </a:lnTo>
                  <a:lnTo>
                    <a:pt x="1039" y="1436"/>
                  </a:lnTo>
                  <a:lnTo>
                    <a:pt x="1039" y="1497"/>
                  </a:lnTo>
                  <a:lnTo>
                    <a:pt x="1048" y="1497"/>
                  </a:lnTo>
                  <a:lnTo>
                    <a:pt x="1048" y="1530"/>
                  </a:lnTo>
                  <a:lnTo>
                    <a:pt x="1055" y="1530"/>
                  </a:lnTo>
                  <a:lnTo>
                    <a:pt x="1055" y="1559"/>
                  </a:lnTo>
                  <a:lnTo>
                    <a:pt x="1152" y="1559"/>
                  </a:lnTo>
                  <a:lnTo>
                    <a:pt x="1152" y="1594"/>
                  </a:lnTo>
                  <a:lnTo>
                    <a:pt x="1162" y="1594"/>
                  </a:lnTo>
                  <a:lnTo>
                    <a:pt x="1162" y="1627"/>
                  </a:lnTo>
                  <a:lnTo>
                    <a:pt x="1403" y="1627"/>
                  </a:lnTo>
                  <a:lnTo>
                    <a:pt x="1403" y="1663"/>
                  </a:lnTo>
                  <a:lnTo>
                    <a:pt x="1455" y="1663"/>
                  </a:lnTo>
                  <a:lnTo>
                    <a:pt x="1455" y="1698"/>
                  </a:lnTo>
                  <a:lnTo>
                    <a:pt x="1492" y="1698"/>
                  </a:lnTo>
                  <a:lnTo>
                    <a:pt x="1492" y="1736"/>
                  </a:lnTo>
                  <a:lnTo>
                    <a:pt x="1868" y="1736"/>
                  </a:lnTo>
                  <a:lnTo>
                    <a:pt x="1868" y="1771"/>
                  </a:lnTo>
                  <a:lnTo>
                    <a:pt x="1911" y="1771"/>
                  </a:lnTo>
                  <a:lnTo>
                    <a:pt x="1911" y="1804"/>
                  </a:lnTo>
                  <a:lnTo>
                    <a:pt x="1970" y="1804"/>
                  </a:lnTo>
                  <a:lnTo>
                    <a:pt x="1970" y="1844"/>
                  </a:lnTo>
                  <a:lnTo>
                    <a:pt x="2092" y="1844"/>
                  </a:lnTo>
                  <a:lnTo>
                    <a:pt x="2092" y="1878"/>
                  </a:lnTo>
                  <a:lnTo>
                    <a:pt x="2166" y="1878"/>
                  </a:lnTo>
                  <a:lnTo>
                    <a:pt x="2166" y="1915"/>
                  </a:lnTo>
                  <a:lnTo>
                    <a:pt x="2229" y="1915"/>
                  </a:lnTo>
                  <a:lnTo>
                    <a:pt x="2229" y="1948"/>
                  </a:lnTo>
                  <a:lnTo>
                    <a:pt x="2584" y="1948"/>
                  </a:lnTo>
                  <a:lnTo>
                    <a:pt x="2584" y="1986"/>
                  </a:lnTo>
                  <a:lnTo>
                    <a:pt x="2723" y="1986"/>
                  </a:lnTo>
                  <a:lnTo>
                    <a:pt x="2723" y="2019"/>
                  </a:lnTo>
                </a:path>
              </a:pathLst>
            </a:custGeom>
            <a:noFill/>
            <a:ln w="19050" cap="sq">
              <a:solidFill>
                <a:srgbClr val="98CC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1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aphicFrame>
        <p:nvGraphicFramePr>
          <p:cNvPr id="42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570498"/>
              </p:ext>
            </p:extLst>
          </p:nvPr>
        </p:nvGraphicFramePr>
        <p:xfrm>
          <a:off x="4582222" y="4142656"/>
          <a:ext cx="4180778" cy="263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0" name="TextBox 429"/>
          <p:cNvSpPr txBox="1"/>
          <p:nvPr/>
        </p:nvSpPr>
        <p:spPr>
          <a:xfrm rot="16200000">
            <a:off x="3379574" y="4735094"/>
            <a:ext cx="1978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ORR (RECIST, CA-125 criteria or both) (%)</a:t>
            </a:r>
            <a:endParaRPr lang="en-GB" sz="1200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5092349" y="3773946"/>
            <a:ext cx="880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22.9</a:t>
            </a:r>
            <a:r>
              <a:rPr lang="en-GB" sz="1200" baseline="30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a</a:t>
            </a:r>
          </a:p>
          <a:p>
            <a:pPr algn="ctr"/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[3.9–41.8]</a:t>
            </a:r>
            <a:endParaRPr lang="en-GB" sz="1200" baseline="30000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6178504" y="4612402"/>
            <a:ext cx="126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10.4</a:t>
            </a:r>
            <a:r>
              <a:rPr lang="en-GB" sz="1200" baseline="30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a</a:t>
            </a:r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 </a:t>
            </a:r>
          </a:p>
          <a:p>
            <a:pPr algn="ctr"/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[</a:t>
            </a:r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/>
              </a:rPr>
              <a:t>–2</a:t>
            </a:r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.4 to 23.2]</a:t>
            </a:r>
            <a:endParaRPr lang="en-GB" sz="1200" baseline="30000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7343053" y="4510085"/>
            <a:ext cx="148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19.5</a:t>
            </a:r>
            <a:r>
              <a:rPr lang="en-GB" sz="1200" baseline="30000" dirty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a</a:t>
            </a:r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 </a:t>
            </a:r>
          </a:p>
          <a:p>
            <a:pPr algn="ctr"/>
            <a:r>
              <a:rPr lang="en-GB" sz="1200" dirty="0" smtClean="0">
                <a:solidFill>
                  <a:schemeClr val="tx1"/>
                </a:solidFill>
                <a:latin typeface="Arial" charset="0"/>
                <a:ea typeface="ＭＳ Ｐゴシック" pitchFamily="34" charset="-128"/>
              </a:rPr>
              <a:t>[6.7–32.3]</a:t>
            </a:r>
            <a:endParaRPr lang="en-GB" sz="1200" baseline="30000" dirty="0">
              <a:solidFill>
                <a:schemeClr val="tx1"/>
              </a:solidFill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072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29" grpId="0">
        <p:bldAsOne/>
      </p:bldGraphic>
      <p:bldP spid="431" grpId="0"/>
      <p:bldP spid="432" grpId="0"/>
      <p:bldP spid="4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152400" y="68240"/>
            <a:ext cx="8991600" cy="1219200"/>
          </a:xfrm>
        </p:spPr>
        <p:txBody>
          <a:bodyPr/>
          <a:lstStyle/>
          <a:p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</a:t>
            </a:r>
            <a:r>
              <a:rPr lang="it-I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(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</a:t>
            </a:r>
          </a:p>
        </p:txBody>
      </p:sp>
      <p:sp>
        <p:nvSpPr>
          <p:cNvPr id="228355" name="Segnaposto contenuto 7"/>
          <p:cNvSpPr>
            <a:spLocks noGrp="1"/>
          </p:cNvSpPr>
          <p:nvPr>
            <p:ph idx="1"/>
          </p:nvPr>
        </p:nvSpPr>
        <p:spPr>
          <a:xfrm>
            <a:off x="363539" y="990600"/>
            <a:ext cx="8416925" cy="4525963"/>
          </a:xfrm>
        </p:spPr>
        <p:txBody>
          <a:bodyPr/>
          <a:lstStyle/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/>
              <a:t>The patient has </a:t>
            </a:r>
            <a:r>
              <a:rPr lang="en-GB" sz="2800" dirty="0" smtClean="0"/>
              <a:t>had </a:t>
            </a:r>
            <a:r>
              <a:rPr lang="en-GB" sz="2800" dirty="0" smtClean="0">
                <a:solidFill>
                  <a:srgbClr val="FFFF00"/>
                </a:solidFill>
              </a:rPr>
              <a:t>pain</a:t>
            </a:r>
            <a:r>
              <a:rPr lang="en-GB" sz="2800" dirty="0" smtClean="0"/>
              <a:t> </a:t>
            </a:r>
            <a:r>
              <a:rPr lang="en-GB" sz="2800" dirty="0"/>
              <a:t>in the right iliac fossa </a:t>
            </a:r>
            <a:r>
              <a:rPr lang="en-GB" sz="2800" dirty="0" smtClean="0"/>
              <a:t>for 3 </a:t>
            </a:r>
            <a:r>
              <a:rPr lang="en-GB" sz="2800" dirty="0"/>
              <a:t>months. No </a:t>
            </a:r>
            <a:r>
              <a:rPr lang="en-GB" sz="2800" dirty="0" smtClean="0"/>
              <a:t>gastrointestinal </a:t>
            </a:r>
            <a:r>
              <a:rPr lang="en-GB" sz="2800" dirty="0"/>
              <a:t>or urinary complaints.  </a:t>
            </a:r>
            <a:endParaRPr lang="en-GB" sz="2800" dirty="0" smtClean="0"/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 smtClean="0"/>
              <a:t>Two months ago the GP ordered a </a:t>
            </a:r>
            <a:r>
              <a:rPr lang="en-GB" sz="2800" dirty="0" smtClean="0">
                <a:solidFill>
                  <a:srgbClr val="FFFF00"/>
                </a:solidFill>
              </a:rPr>
              <a:t>colonoscopy,</a:t>
            </a:r>
            <a:r>
              <a:rPr lang="en-GB" sz="2800" dirty="0" smtClean="0"/>
              <a:t> which was normal.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 smtClean="0"/>
              <a:t>Now the GP asks for a </a:t>
            </a:r>
            <a:r>
              <a:rPr lang="en-GB" sz="2800" dirty="0" smtClean="0">
                <a:solidFill>
                  <a:srgbClr val="FFFF00"/>
                </a:solidFill>
              </a:rPr>
              <a:t>sonography </a:t>
            </a:r>
            <a:r>
              <a:rPr lang="en-GB" sz="2800" dirty="0" smtClean="0"/>
              <a:t>of the abdomen, which </a:t>
            </a:r>
            <a:r>
              <a:rPr lang="en-GB" sz="2800" dirty="0"/>
              <a:t>i</a:t>
            </a:r>
            <a:r>
              <a:rPr lang="en-GB" sz="2800" dirty="0" smtClean="0"/>
              <a:t>s normal. 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 smtClean="0"/>
              <a:t>Serum CA125: 125 KU/L (UNL 35) </a:t>
            </a:r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 smtClean="0"/>
              <a:t>CEA: 1.3 </a:t>
            </a:r>
            <a:r>
              <a:rPr lang="en-GB" sz="2800" dirty="0" smtClean="0">
                <a:cs typeface="Arial"/>
              </a:rPr>
              <a:t>µg/L (UNL: 3.8)</a:t>
            </a:r>
            <a:endParaRPr lang="en-GB" sz="2800" dirty="0" smtClean="0"/>
          </a:p>
          <a:p>
            <a:pPr marL="463550" indent="-463550">
              <a:buClr>
                <a:srgbClr val="F09828"/>
              </a:buClr>
              <a:buFont typeface="Wingdings" pitchFamily="2" charset="2"/>
              <a:buChar char="ü"/>
            </a:pPr>
            <a:r>
              <a:rPr lang="en-GB" sz="2800" dirty="0" smtClean="0"/>
              <a:t>The patient was referred to the </a:t>
            </a:r>
            <a:r>
              <a:rPr lang="en-GB" sz="2800" dirty="0" err="1" smtClean="0"/>
              <a:t>gynecologist</a:t>
            </a:r>
            <a:r>
              <a:rPr lang="en-GB" sz="2800" dirty="0" smtClean="0"/>
              <a:t>, who performed a </a:t>
            </a:r>
            <a:r>
              <a:rPr lang="en-GB" sz="2800" dirty="0" smtClean="0">
                <a:solidFill>
                  <a:srgbClr val="FFFF00"/>
                </a:solidFill>
              </a:rPr>
              <a:t>vaginal ultrasound.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55830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8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8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itle 1"/>
          <p:cNvSpPr>
            <a:spLocks noGrp="1"/>
          </p:cNvSpPr>
          <p:nvPr>
            <p:ph type="title"/>
          </p:nvPr>
        </p:nvSpPr>
        <p:spPr>
          <a:xfrm>
            <a:off x="758825" y="1219200"/>
            <a:ext cx="7772400" cy="658812"/>
          </a:xfrm>
        </p:spPr>
        <p:txBody>
          <a:bodyPr/>
          <a:lstStyle/>
          <a:p>
            <a:r>
              <a:rPr lang="en-GB" altLang="nl-BE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and sensitivity analyses of the primary hypothesis (15% improvement abdominal/GI symptoms)</a:t>
            </a:r>
          </a:p>
        </p:txBody>
      </p:sp>
      <p:graphicFrame>
        <p:nvGraphicFramePr>
          <p:cNvPr id="2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294276"/>
              </p:ext>
            </p:extLst>
          </p:nvPr>
        </p:nvGraphicFramePr>
        <p:xfrm>
          <a:off x="688975" y="2212975"/>
          <a:ext cx="7764463" cy="411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75" name="TextBox 4"/>
          <p:cNvSpPr txBox="1">
            <a:spLocks noChangeArrowheads="1"/>
          </p:cNvSpPr>
          <p:nvPr/>
        </p:nvSpPr>
        <p:spPr bwMode="auto">
          <a:xfrm rot="16200000">
            <a:off x="-1708944" y="3541505"/>
            <a:ext cx="46212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200"/>
            <a:r>
              <a:rPr lang="en-GB" altLang="nl-BE" sz="1600" b="1" dirty="0" smtClean="0">
                <a:latin typeface="+mj-lt"/>
                <a:cs typeface="Arial" pitchFamily="34" charset="0"/>
              </a:rPr>
              <a:t>Patients, %</a:t>
            </a:r>
          </a:p>
        </p:txBody>
      </p:sp>
      <p:sp>
        <p:nvSpPr>
          <p:cNvPr id="3076" name="TextBox 6"/>
          <p:cNvSpPr txBox="1">
            <a:spLocks noChangeArrowheads="1"/>
          </p:cNvSpPr>
          <p:nvPr/>
        </p:nvSpPr>
        <p:spPr bwMode="auto">
          <a:xfrm>
            <a:off x="1543050" y="4083050"/>
            <a:ext cx="13747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200"/>
            <a:r>
              <a:rPr lang="en-US" altLang="nl-BE" sz="1600" dirty="0" smtClean="0">
                <a:latin typeface="+mj-lt"/>
                <a:cs typeface="Arial" pitchFamily="34" charset="0"/>
              </a:rPr>
              <a:t>12.7% </a:t>
            </a:r>
          </a:p>
          <a:p>
            <a:pPr algn="ctr" defTabSz="457200"/>
            <a:r>
              <a:rPr lang="en-US" altLang="nl-BE" sz="1600" dirty="0" smtClean="0">
                <a:latin typeface="+mj-lt"/>
                <a:cs typeface="Arial" pitchFamily="34" charset="0"/>
              </a:rPr>
              <a:t>[4.4, 20.9]</a:t>
            </a:r>
          </a:p>
          <a:p>
            <a:pPr algn="ctr" defTabSz="457200"/>
            <a:r>
              <a:rPr lang="en-US" altLang="nl-BE" sz="1600" i="1" dirty="0" smtClean="0">
                <a:latin typeface="+mj-lt"/>
                <a:cs typeface="Arial" pitchFamily="34" charset="0"/>
              </a:rPr>
              <a:t>P </a:t>
            </a:r>
            <a:r>
              <a:rPr lang="en-US" altLang="nl-BE" sz="1600" dirty="0" smtClean="0">
                <a:latin typeface="+mj-lt"/>
                <a:cs typeface="Arial" pitchFamily="34" charset="0"/>
              </a:rPr>
              <a:t>= .002</a:t>
            </a:r>
            <a:endParaRPr lang="en-GB" altLang="nl-BE" sz="1600" dirty="0" smtClean="0">
              <a:latin typeface="+mj-lt"/>
              <a:cs typeface="Arial" pitchFamily="34" charset="0"/>
            </a:endParaRPr>
          </a:p>
        </p:txBody>
      </p:sp>
      <p:sp>
        <p:nvSpPr>
          <p:cNvPr id="3077" name="TextBox 7"/>
          <p:cNvSpPr txBox="1">
            <a:spLocks noChangeArrowheads="1"/>
          </p:cNvSpPr>
          <p:nvPr/>
        </p:nvSpPr>
        <p:spPr bwMode="auto">
          <a:xfrm>
            <a:off x="3313113" y="4406900"/>
            <a:ext cx="13319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200"/>
            <a:r>
              <a:rPr lang="en-US" altLang="nl-BE" sz="1600" smtClean="0">
                <a:latin typeface="+mj-lt"/>
                <a:cs typeface="Arial" pitchFamily="34" charset="0"/>
              </a:rPr>
              <a:t>12.0% </a:t>
            </a:r>
          </a:p>
          <a:p>
            <a:pPr algn="ctr" defTabSz="457200"/>
            <a:r>
              <a:rPr lang="en-US" altLang="nl-BE" sz="1600" smtClean="0">
                <a:latin typeface="+mj-lt"/>
                <a:cs typeface="Arial" pitchFamily="34" charset="0"/>
              </a:rPr>
              <a:t>[4.5, 19.5]</a:t>
            </a:r>
            <a:endParaRPr lang="en-GB" altLang="nl-BE" sz="1600" smtClean="0">
              <a:latin typeface="+mj-lt"/>
              <a:cs typeface="Arial" pitchFamily="34" charset="0"/>
            </a:endParaRPr>
          </a:p>
        </p:txBody>
      </p:sp>
      <p:sp>
        <p:nvSpPr>
          <p:cNvPr id="3078" name="TextBox 8"/>
          <p:cNvSpPr txBox="1">
            <a:spLocks noChangeArrowheads="1"/>
          </p:cNvSpPr>
          <p:nvPr/>
        </p:nvSpPr>
        <p:spPr bwMode="auto">
          <a:xfrm>
            <a:off x="5041900" y="4067175"/>
            <a:ext cx="13017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200"/>
            <a:r>
              <a:rPr lang="en-US" altLang="nl-BE" sz="1600" smtClean="0">
                <a:latin typeface="+mj-lt"/>
                <a:cs typeface="Arial" pitchFamily="34" charset="0"/>
              </a:rPr>
              <a:t>14.2% </a:t>
            </a:r>
          </a:p>
          <a:p>
            <a:pPr algn="ctr" defTabSz="457200"/>
            <a:r>
              <a:rPr lang="en-US" altLang="nl-BE" sz="1600" smtClean="0">
                <a:latin typeface="+mj-lt"/>
                <a:cs typeface="Arial" pitchFamily="34" charset="0"/>
              </a:rPr>
              <a:t>[4.9, 23.6]</a:t>
            </a:r>
            <a:endParaRPr lang="en-GB" altLang="nl-BE" sz="1600" smtClean="0">
              <a:latin typeface="+mj-lt"/>
              <a:cs typeface="Arial" pitchFamily="34" charset="0"/>
            </a:endParaRPr>
          </a:p>
        </p:txBody>
      </p:sp>
      <p:sp>
        <p:nvSpPr>
          <p:cNvPr id="3079" name="TextBox 9"/>
          <p:cNvSpPr txBox="1">
            <a:spLocks noChangeArrowheads="1"/>
          </p:cNvSpPr>
          <p:nvPr/>
        </p:nvSpPr>
        <p:spPr bwMode="auto">
          <a:xfrm>
            <a:off x="6697663" y="4249738"/>
            <a:ext cx="15113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457200"/>
            <a:r>
              <a:rPr lang="en-US" altLang="nl-BE" sz="1600" smtClean="0">
                <a:latin typeface="+mj-lt"/>
                <a:cs typeface="Arial" pitchFamily="34" charset="0"/>
              </a:rPr>
              <a:t>13.3% </a:t>
            </a:r>
          </a:p>
          <a:p>
            <a:pPr algn="ctr" defTabSz="457200"/>
            <a:r>
              <a:rPr lang="en-US" altLang="nl-BE" sz="1600" smtClean="0">
                <a:latin typeface="+mj-lt"/>
                <a:cs typeface="Arial" pitchFamily="34" charset="0"/>
              </a:rPr>
              <a:t>[4.5, 22.1]</a:t>
            </a:r>
            <a:endParaRPr lang="en-GB" altLang="nl-BE" sz="1600" smtClean="0">
              <a:latin typeface="+mj-lt"/>
              <a:cs typeface="Arial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0" y="367329"/>
            <a:ext cx="9144000" cy="6778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 algn="ctr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AU" sz="3200" b="1" dirty="0" smtClean="0">
                <a:solidFill>
                  <a:srgbClr val="F09828"/>
                </a:solidFill>
                <a:latin typeface="+mj-lt"/>
                <a:cs typeface="+mn-cs"/>
              </a:rPr>
              <a:t>AURELIA Patient-Reported Outcome Analysis</a:t>
            </a:r>
            <a:endParaRPr lang="en-AU" sz="3200" dirty="0">
              <a:solidFill>
                <a:srgbClr val="F09828"/>
              </a:solidFill>
              <a:latin typeface="+mj-lt"/>
              <a:cs typeface="+mn-cs"/>
            </a:endParaRPr>
          </a:p>
        </p:txBody>
      </p:sp>
      <p:sp>
        <p:nvSpPr>
          <p:cNvPr id="3082" name="Titel 6"/>
          <p:cNvSpPr txBox="1">
            <a:spLocks/>
          </p:cNvSpPr>
          <p:nvPr/>
        </p:nvSpPr>
        <p:spPr bwMode="auto">
          <a:xfrm>
            <a:off x="340056" y="6333816"/>
            <a:ext cx="82296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457200"/>
            <a:r>
              <a:rPr lang="de-AT" altLang="nl-BE" sz="1200" b="1" dirty="0" smtClean="0">
                <a:latin typeface="+mj-lt"/>
                <a:cs typeface="Arial" pitchFamily="34" charset="0"/>
              </a:rPr>
              <a:t>Stockler MR, et al. </a:t>
            </a:r>
            <a:r>
              <a:rPr lang="de-AT" altLang="nl-BE" sz="1200" b="1" i="1" dirty="0" smtClean="0">
                <a:latin typeface="+mj-lt"/>
                <a:cs typeface="Arial" pitchFamily="34" charset="0"/>
              </a:rPr>
              <a:t>J Clin Oncol.</a:t>
            </a:r>
            <a:r>
              <a:rPr lang="de-AT" altLang="nl-BE" sz="1200" b="1" dirty="0" smtClean="0">
                <a:latin typeface="+mj-lt"/>
                <a:cs typeface="Arial" pitchFamily="34" charset="0"/>
              </a:rPr>
              <a:t> 2014;32(13):1309-1316. </a:t>
            </a:r>
          </a:p>
        </p:txBody>
      </p:sp>
    </p:spTree>
    <p:extLst>
      <p:ext uri="{BB962C8B-B14F-4D97-AF65-F5344CB8AC3E}">
        <p14:creationId xmlns:p14="http://schemas.microsoft.com/office/powerpoint/2010/main" val="178839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80962" y="408604"/>
            <a:ext cx="8758238" cy="865188"/>
          </a:xfrm>
        </p:spPr>
        <p:txBody>
          <a:bodyPr/>
          <a:lstStyle/>
          <a:p>
            <a:pPr algn="ctr"/>
            <a:r>
              <a:rPr lang="en-US" altLang="nl-BE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TRINOVA-1: Trebananib </a:t>
            </a:r>
          </a:p>
        </p:txBody>
      </p:sp>
      <p:sp>
        <p:nvSpPr>
          <p:cNvPr id="17410" name="Text Placeholder 1"/>
          <p:cNvSpPr txBox="1">
            <a:spLocks/>
          </p:cNvSpPr>
          <p:nvPr/>
        </p:nvSpPr>
        <p:spPr bwMode="auto">
          <a:xfrm>
            <a:off x="868363" y="6248400"/>
            <a:ext cx="79311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GB" altLang="nl-BE" sz="1200" dirty="0" smtClean="0"/>
              <a:t>EOC, epithelial ovarian cancer including primary peritoneal, or fallopian tube cancer; PD, progressive disease </a:t>
            </a:r>
          </a:p>
        </p:txBody>
      </p:sp>
      <p:sp>
        <p:nvSpPr>
          <p:cNvPr id="17411" name="Rectangle 16"/>
          <p:cNvSpPr txBox="1">
            <a:spLocks noChangeArrowheads="1"/>
          </p:cNvSpPr>
          <p:nvPr/>
        </p:nvSpPr>
        <p:spPr bwMode="auto">
          <a:xfrm>
            <a:off x="684213" y="5094288"/>
            <a:ext cx="7312025" cy="142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spcBef>
                <a:spcPts val="600"/>
              </a:spcBef>
              <a:buClr>
                <a:srgbClr val="4A9ACD"/>
              </a:buClr>
            </a:pPr>
            <a:r>
              <a:rPr lang="en-US" altLang="nl-BE" sz="1800" b="1" dirty="0" smtClean="0">
                <a:solidFill>
                  <a:srgbClr val="F09828"/>
                </a:solidFill>
                <a:ea typeface="ヒラギノ角ゴ Pro W3" charset="-128"/>
              </a:rPr>
              <a:t>Stratification Factors </a:t>
            </a:r>
          </a:p>
          <a:p>
            <a:pPr marL="177800" indent="-177800">
              <a:spcBef>
                <a:spcPts val="600"/>
              </a:spcBef>
              <a:buFontTx/>
              <a:buChar char="•"/>
            </a:pPr>
            <a:r>
              <a:rPr lang="en-US" altLang="nl-BE" sz="1800" dirty="0" smtClean="0">
                <a:ea typeface="ヒラギノ角ゴ Pro W3" charset="-128"/>
              </a:rPr>
              <a:t>Platinum-free interval (PFI) (≤6 vs &gt;6 months)</a:t>
            </a:r>
          </a:p>
          <a:p>
            <a:pPr marL="177800" indent="-177800">
              <a:buFontTx/>
              <a:buChar char="•"/>
            </a:pPr>
            <a:r>
              <a:rPr lang="en-US" altLang="nl-BE" sz="1800" dirty="0" smtClean="0">
                <a:ea typeface="ヒラギノ角ゴ Pro W3" charset="-128"/>
              </a:rPr>
              <a:t>Measurable disease (Yes/No)</a:t>
            </a:r>
          </a:p>
          <a:p>
            <a:pPr marL="177800" indent="-177800">
              <a:buFontTx/>
              <a:buChar char="•"/>
            </a:pPr>
            <a:r>
              <a:rPr lang="en-US" altLang="nl-BE" sz="1800" dirty="0" smtClean="0">
                <a:ea typeface="ヒラギノ角ゴ Pro W3" charset="-128"/>
              </a:rPr>
              <a:t>Region (North America, Western Europe/Australia, Rest of World)</a:t>
            </a:r>
          </a:p>
        </p:txBody>
      </p:sp>
      <p:grpSp>
        <p:nvGrpSpPr>
          <p:cNvPr id="17412" name="Group 35"/>
          <p:cNvGrpSpPr>
            <a:grpSpLocks/>
          </p:cNvGrpSpPr>
          <p:nvPr/>
        </p:nvGrpSpPr>
        <p:grpSpPr bwMode="auto">
          <a:xfrm>
            <a:off x="706438" y="1565275"/>
            <a:ext cx="8224837" cy="2840038"/>
            <a:chOff x="604435" y="1622724"/>
            <a:chExt cx="8225310" cy="2840788"/>
          </a:xfrm>
        </p:grpSpPr>
        <p:sp>
          <p:nvSpPr>
            <p:cNvPr id="17415" name="AutoShape 6"/>
            <p:cNvSpPr>
              <a:spLocks noChangeArrowheads="1"/>
            </p:cNvSpPr>
            <p:nvPr/>
          </p:nvSpPr>
          <p:spPr bwMode="auto">
            <a:xfrm>
              <a:off x="604435" y="1622724"/>
              <a:ext cx="2956095" cy="2840788"/>
            </a:xfrm>
            <a:prstGeom prst="roundRect">
              <a:avLst>
                <a:gd name="adj" fmla="val 1221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4450" rIns="0" bIns="44450" anchor="ctr"/>
            <a:lstStyle>
              <a:lvl1pPr marL="169863" defTabSz="892175" eaLnBrk="0" hangingPunct="0">
                <a:tabLst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defTabSz="892175" eaLnBrk="0" hangingPunct="0">
                <a:tabLst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defTabSz="892175" eaLnBrk="0" hangingPunct="0">
                <a:tabLst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defTabSz="892175" eaLnBrk="0" hangingPunct="0">
                <a:tabLst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defTabSz="892175" eaLnBrk="0" hangingPunct="0">
                <a:tabLst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Aft>
                  <a:spcPts val="600"/>
                </a:spcAft>
              </a:pPr>
              <a:r>
                <a:rPr lang="en-GB" altLang="nl-BE" sz="1800" b="1" dirty="0" smtClean="0"/>
                <a:t>Recurrent EOC</a:t>
              </a:r>
            </a:p>
            <a:p>
              <a:pPr marL="341313" indent="-171450" eaLnBrk="1" hangingPunct="1"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GB" altLang="nl-BE" sz="1800" dirty="0" smtClean="0"/>
                <a:t>≤3 prior anticancer regimens</a:t>
              </a:r>
            </a:p>
            <a:p>
              <a:pPr marL="341313" indent="-171450" eaLnBrk="1" hangingPunct="1"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GB" altLang="nl-BE" sz="1800" dirty="0" smtClean="0"/>
                <a:t>Evaluable or measurable disease</a:t>
              </a:r>
            </a:p>
            <a:p>
              <a:pPr marL="341313" indent="-171450" eaLnBrk="1" hangingPunct="1">
                <a:spcAft>
                  <a:spcPts val="600"/>
                </a:spcAft>
                <a:buFont typeface="Arial" pitchFamily="34" charset="0"/>
                <a:buChar char="•"/>
              </a:pPr>
              <a:r>
                <a:rPr lang="en-US" altLang="nl-BE" sz="1800" dirty="0" smtClean="0"/>
                <a:t>GOG performance status of 0 or 1</a:t>
              </a:r>
            </a:p>
            <a:p>
              <a:pPr marL="341313" indent="-171450" eaLnBrk="1" hangingPunct="1">
                <a:buFont typeface="Arial" pitchFamily="34" charset="0"/>
                <a:buChar char="•"/>
              </a:pPr>
              <a:r>
                <a:rPr lang="en-US" altLang="nl-BE" sz="1800" dirty="0" smtClean="0">
                  <a:solidFill>
                    <a:srgbClr val="FFFF00"/>
                  </a:solidFill>
                </a:rPr>
                <a:t>PFI &lt;12 months</a:t>
              </a:r>
              <a:endParaRPr lang="en-GB" altLang="nl-BE" sz="18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17416" name="AutoShape 6"/>
            <p:cNvSpPr>
              <a:spLocks noChangeArrowheads="1"/>
            </p:cNvSpPr>
            <p:nvPr/>
          </p:nvSpPr>
          <p:spPr bwMode="auto">
            <a:xfrm>
              <a:off x="7340116" y="3110131"/>
              <a:ext cx="1470580" cy="1028699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4450" rIns="0" bIns="44450" anchor="ctr"/>
            <a:lstStyle>
              <a:lvl1pPr defTabSz="892175" eaLnBrk="0" hangingPunct="0"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defTabSz="892175" eaLnBrk="0" hangingPunct="0"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defTabSz="892175" eaLnBrk="0" hangingPunct="0"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defTabSz="892175" eaLnBrk="0" hangingPunct="0"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defTabSz="892175" eaLnBrk="0" hangingPunct="0"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GB" altLang="nl-BE" sz="2000" b="1" smtClean="0"/>
                <a:t>Treat to </a:t>
              </a:r>
              <a:br>
                <a:rPr lang="en-GB" altLang="nl-BE" sz="2000" b="1" smtClean="0"/>
              </a:br>
              <a:r>
                <a:rPr lang="en-GB" altLang="nl-BE" sz="2000" b="1" smtClean="0"/>
                <a:t>PD/toxicity</a:t>
              </a:r>
              <a:endParaRPr lang="en-GB" altLang="nl-BE" sz="1800" b="1" smtClean="0"/>
            </a:p>
          </p:txBody>
        </p:sp>
        <p:sp>
          <p:nvSpPr>
            <p:cNvPr id="17417" name="AutoShape 6"/>
            <p:cNvSpPr>
              <a:spLocks noChangeArrowheads="1"/>
            </p:cNvSpPr>
            <p:nvPr/>
          </p:nvSpPr>
          <p:spPr bwMode="auto">
            <a:xfrm>
              <a:off x="7335352" y="1966965"/>
              <a:ext cx="1494393" cy="1047912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44450" rIns="0" bIns="44450" anchor="ctr"/>
            <a:lstStyle>
              <a:lvl1pPr defTabSz="892175" eaLnBrk="0" hangingPunct="0"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defTabSz="892175" eaLnBrk="0" hangingPunct="0"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defTabSz="892175" eaLnBrk="0" hangingPunct="0"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defTabSz="892175" eaLnBrk="0" hangingPunct="0"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defTabSz="892175" eaLnBrk="0" hangingPunct="0"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14300" algn="l"/>
                  <a:tab pos="1143000" algn="ctr"/>
                </a:tabLs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GB" altLang="nl-BE" sz="2000" b="1" smtClean="0"/>
                <a:t>Treat to </a:t>
              </a:r>
              <a:br>
                <a:rPr lang="en-GB" altLang="nl-BE" sz="2000" b="1" smtClean="0"/>
              </a:br>
              <a:r>
                <a:rPr lang="en-GB" altLang="nl-BE" sz="2000" b="1" smtClean="0"/>
                <a:t>PD/toxicity</a:t>
              </a:r>
              <a:endParaRPr lang="en-GB" altLang="nl-BE" sz="1800" b="1" smtClean="0"/>
            </a:p>
          </p:txBody>
        </p:sp>
        <p:cxnSp>
          <p:nvCxnSpPr>
            <p:cNvPr id="17418" name="AutoShape 23"/>
            <p:cNvCxnSpPr>
              <a:cxnSpLocks noChangeShapeType="1"/>
              <a:stCxn id="17420" idx="3"/>
              <a:endCxn id="17416" idx="1"/>
            </p:cNvCxnSpPr>
            <p:nvPr/>
          </p:nvCxnSpPr>
          <p:spPr bwMode="auto">
            <a:xfrm>
              <a:off x="6948488" y="3623625"/>
              <a:ext cx="391628" cy="85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19" name="AutoShape 23"/>
            <p:cNvCxnSpPr>
              <a:cxnSpLocks noChangeShapeType="1"/>
              <a:stCxn id="17422" idx="3"/>
              <a:endCxn id="17417" idx="1"/>
            </p:cNvCxnSpPr>
            <p:nvPr/>
          </p:nvCxnSpPr>
          <p:spPr bwMode="auto">
            <a:xfrm>
              <a:off x="6953250" y="2489504"/>
              <a:ext cx="382102" cy="141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420" name="AutoShape 9"/>
            <p:cNvSpPr>
              <a:spLocks noChangeArrowheads="1"/>
            </p:cNvSpPr>
            <p:nvPr/>
          </p:nvSpPr>
          <p:spPr bwMode="auto">
            <a:xfrm>
              <a:off x="4550000" y="3110147"/>
              <a:ext cx="2398488" cy="1026955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tIns="44450" rIns="18000" bIns="44450" anchor="ctr"/>
            <a:lstStyle>
              <a:lvl1pPr defTabSz="89217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defTabSz="89217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defTabSz="89217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defTabSz="89217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defTabSz="89217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GB" altLang="nl-BE" sz="2000" b="1" dirty="0" smtClean="0">
                  <a:solidFill>
                    <a:schemeClr val="bg1"/>
                  </a:solidFill>
                </a:rPr>
                <a:t>Weekly Paclitaxel</a:t>
              </a:r>
              <a:br>
                <a:rPr lang="en-GB" altLang="nl-BE" sz="2000" b="1" dirty="0" smtClean="0">
                  <a:solidFill>
                    <a:schemeClr val="bg1"/>
                  </a:solidFill>
                </a:rPr>
              </a:br>
              <a:r>
                <a:rPr lang="en-GB" altLang="nl-BE" sz="2000" b="1" dirty="0" smtClean="0">
                  <a:solidFill>
                    <a:schemeClr val="bg1"/>
                  </a:solidFill>
                </a:rPr>
                <a:t>+</a:t>
              </a:r>
              <a:br>
                <a:rPr lang="en-GB" altLang="nl-BE" sz="2000" b="1" dirty="0" smtClean="0">
                  <a:solidFill>
                    <a:schemeClr val="bg1"/>
                  </a:solidFill>
                </a:rPr>
              </a:br>
              <a:r>
                <a:rPr lang="en-GB" altLang="nl-BE" sz="2000" b="1" dirty="0" err="1" smtClean="0">
                  <a:solidFill>
                    <a:schemeClr val="bg1"/>
                  </a:solidFill>
                </a:rPr>
                <a:t>Trebananib</a:t>
              </a:r>
              <a:r>
                <a:rPr lang="en-GB" altLang="nl-BE" sz="2000" b="1" dirty="0" smtClean="0">
                  <a:solidFill>
                    <a:schemeClr val="bg1"/>
                  </a:solidFill>
                </a:rPr>
                <a:t> </a:t>
              </a:r>
              <a:endParaRPr lang="en-GB" altLang="nl-BE" sz="2000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17421" name="AutoShape 23"/>
            <p:cNvCxnSpPr>
              <a:cxnSpLocks noChangeShapeType="1"/>
              <a:stCxn id="17423" idx="6"/>
              <a:endCxn id="17420" idx="1"/>
            </p:cNvCxnSpPr>
            <p:nvPr/>
          </p:nvCxnSpPr>
          <p:spPr bwMode="auto">
            <a:xfrm>
              <a:off x="4189290" y="3116532"/>
              <a:ext cx="360710" cy="507093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422" name="AutoShape 10"/>
            <p:cNvSpPr>
              <a:spLocks noChangeArrowheads="1"/>
            </p:cNvSpPr>
            <p:nvPr/>
          </p:nvSpPr>
          <p:spPr bwMode="auto">
            <a:xfrm>
              <a:off x="4550000" y="1976666"/>
              <a:ext cx="2403250" cy="1025676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000" tIns="44450" rIns="18000" bIns="44450" anchor="ctr"/>
            <a:lstStyle>
              <a:lvl1pPr defTabSz="89217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defTabSz="89217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defTabSz="89217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defTabSz="89217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defTabSz="89217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8921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GB" altLang="nl-BE" sz="2000" b="1" smtClean="0"/>
                <a:t>Weekly Paclitaxel</a:t>
              </a:r>
              <a:br>
                <a:rPr lang="en-GB" altLang="nl-BE" sz="2000" b="1" smtClean="0"/>
              </a:br>
              <a:r>
                <a:rPr lang="en-GB" altLang="nl-BE" sz="2000" b="1" smtClean="0"/>
                <a:t>+</a:t>
              </a:r>
            </a:p>
            <a:p>
              <a:pPr algn="ctr" eaLnBrk="1" hangingPunct="1"/>
              <a:r>
                <a:rPr lang="en-GB" altLang="nl-BE" sz="2000" b="1" smtClean="0"/>
                <a:t>Placebo</a:t>
              </a:r>
            </a:p>
          </p:txBody>
        </p:sp>
        <p:sp>
          <p:nvSpPr>
            <p:cNvPr id="17423" name="Oval 14"/>
            <p:cNvSpPr>
              <a:spLocks noChangeArrowheads="1"/>
            </p:cNvSpPr>
            <p:nvPr/>
          </p:nvSpPr>
          <p:spPr bwMode="auto">
            <a:xfrm>
              <a:off x="3630490" y="2847451"/>
              <a:ext cx="558800" cy="53816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GB" altLang="nl-BE" sz="2000" b="1" smtClean="0"/>
                <a:t>R</a:t>
              </a:r>
            </a:p>
          </p:txBody>
        </p:sp>
        <p:cxnSp>
          <p:nvCxnSpPr>
            <p:cNvPr id="17424" name="AutoShape 24"/>
            <p:cNvCxnSpPr>
              <a:cxnSpLocks noChangeShapeType="1"/>
              <a:stCxn id="17423" idx="6"/>
              <a:endCxn id="17422" idx="1"/>
            </p:cNvCxnSpPr>
            <p:nvPr/>
          </p:nvCxnSpPr>
          <p:spPr bwMode="auto">
            <a:xfrm flipV="1">
              <a:off x="4189290" y="2489504"/>
              <a:ext cx="360710" cy="62702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425" name="TextBox 22"/>
            <p:cNvSpPr txBox="1">
              <a:spLocks noChangeArrowheads="1"/>
            </p:cNvSpPr>
            <p:nvPr/>
          </p:nvSpPr>
          <p:spPr bwMode="auto">
            <a:xfrm>
              <a:off x="3448731" y="3420991"/>
              <a:ext cx="10001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GB" altLang="nl-BE" sz="2000" smtClean="0"/>
                <a:t>1:1</a:t>
              </a:r>
              <a:endParaRPr lang="en-GB" altLang="nl-BE" sz="1400" smtClean="0"/>
            </a:p>
          </p:txBody>
        </p:sp>
      </p:grpSp>
      <p:sp>
        <p:nvSpPr>
          <p:cNvPr id="17413" name="Rectangle 16"/>
          <p:cNvSpPr txBox="1">
            <a:spLocks noChangeArrowheads="1"/>
          </p:cNvSpPr>
          <p:nvPr/>
        </p:nvSpPr>
        <p:spPr bwMode="auto">
          <a:xfrm>
            <a:off x="4406900" y="4279900"/>
            <a:ext cx="4592638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spcBef>
                <a:spcPts val="600"/>
              </a:spcBef>
              <a:buClr>
                <a:srgbClr val="007C85"/>
              </a:buClr>
            </a:pPr>
            <a:r>
              <a:rPr lang="en-US" altLang="nl-BE" sz="1600" smtClean="0">
                <a:ea typeface="ヒラギノ角ゴ Pro W3" charset="-128"/>
              </a:rPr>
              <a:t>Paclitaxel 80 </a:t>
            </a:r>
            <a:r>
              <a:rPr lang="en-GB" altLang="nl-BE" sz="1600" smtClean="0">
                <a:ea typeface="ヒラギノ角ゴ Pro W3" charset="-128"/>
              </a:rPr>
              <a:t>mg/m</a:t>
            </a:r>
            <a:r>
              <a:rPr lang="en-GB" altLang="nl-BE" sz="1600" baseline="30000" smtClean="0">
                <a:ea typeface="ヒラギノ角ゴ Pro W3" charset="-128"/>
              </a:rPr>
              <a:t>2</a:t>
            </a:r>
            <a:r>
              <a:rPr lang="en-GB" altLang="nl-BE" sz="1600" smtClean="0">
                <a:ea typeface="ヒラギノ角ゴ Pro W3" charset="-128"/>
              </a:rPr>
              <a:t> IV on days 1, 8, 15 Q4W</a:t>
            </a:r>
          </a:p>
          <a:p>
            <a:pPr>
              <a:spcBef>
                <a:spcPts val="600"/>
              </a:spcBef>
              <a:buClr>
                <a:srgbClr val="007C85"/>
              </a:buClr>
            </a:pPr>
            <a:r>
              <a:rPr lang="en-GB" altLang="nl-BE" sz="1600" smtClean="0">
                <a:ea typeface="ヒラギノ角ゴ Pro W3" charset="-128"/>
              </a:rPr>
              <a:t>Trebananib 15 mg/kg IV QW</a:t>
            </a:r>
          </a:p>
        </p:txBody>
      </p:sp>
      <p:sp>
        <p:nvSpPr>
          <p:cNvPr id="17414" name="TextBox 1"/>
          <p:cNvSpPr txBox="1">
            <a:spLocks noChangeArrowheads="1"/>
          </p:cNvSpPr>
          <p:nvPr/>
        </p:nvSpPr>
        <p:spPr bwMode="auto">
          <a:xfrm>
            <a:off x="4883150" y="5054600"/>
            <a:ext cx="3821113" cy="277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nl-BE" sz="1200" dirty="0" smtClean="0"/>
              <a:t>ClinicalTrials.gov Identifier: NCT01204749</a:t>
            </a:r>
          </a:p>
        </p:txBody>
      </p:sp>
    </p:spTree>
    <p:extLst>
      <p:ext uri="{BB962C8B-B14F-4D97-AF65-F5344CB8AC3E}">
        <p14:creationId xmlns:p14="http://schemas.microsoft.com/office/powerpoint/2010/main" val="2715068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463550" y="-76200"/>
            <a:ext cx="8720138" cy="1666875"/>
          </a:xfrm>
        </p:spPr>
        <p:txBody>
          <a:bodyPr/>
          <a:lstStyle/>
          <a:p>
            <a:pPr eaLnBrk="1" hangingPunct="1"/>
            <a:r>
              <a:rPr lang="en-US" alt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TRINOVA-1: Progression-Free Survival </a:t>
            </a:r>
            <a:br>
              <a:rPr lang="en-US" alt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Platinum-Free Interval (PFI)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" y="2863850"/>
            <a:ext cx="436245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2871787"/>
            <a:ext cx="4360862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23040"/>
              </p:ext>
            </p:extLst>
          </p:nvPr>
        </p:nvGraphicFramePr>
        <p:xfrm>
          <a:off x="1022349" y="1752600"/>
          <a:ext cx="3473451" cy="1281040"/>
        </p:xfrm>
        <a:graphic>
          <a:graphicData uri="http://schemas.openxmlformats.org/drawingml/2006/table">
            <a:tbl>
              <a:tblPr/>
              <a:tblGrid>
                <a:gridCol w="1477351"/>
                <a:gridCol w="1045389"/>
                <a:gridCol w="950711"/>
              </a:tblGrid>
              <a:tr h="457200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PFI </a:t>
                      </a: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  <a:sym typeface="Symbol" pitchFamily="18" charset="2"/>
                        </a:rPr>
                        <a:t> 6 months</a:t>
                      </a:r>
                      <a:endParaRPr kumimoji="0" lang="en-US" altLang="nl-BE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91444" marR="91444" marT="45830" marB="4583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Pac + </a:t>
                      </a:r>
                      <a:b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</a:b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Placebo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(n = 458)</a:t>
                      </a:r>
                    </a:p>
                  </a:txBody>
                  <a:tcPr marL="91444" marR="91444" marT="45830" marB="458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Pac + </a:t>
                      </a:r>
                      <a:r>
                        <a:rPr kumimoji="0" lang="en-US" altLang="nl-BE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Trebananib</a:t>
                      </a: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(n = 461)</a:t>
                      </a:r>
                    </a:p>
                  </a:txBody>
                  <a:tcPr marL="91444" marR="91444" marT="45830" marB="458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Events/Patients (%) 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203/245 (83)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178/235 (76)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Median PFS, mo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3.8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5.6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BE" altLang="nl-BE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8CCFF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HR = 0.65 (95% CI, 0.53–0.79</a:t>
                      </a: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8CCFF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)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14223"/>
              </p:ext>
            </p:extLst>
          </p:nvPr>
        </p:nvGraphicFramePr>
        <p:xfrm>
          <a:off x="5410200" y="1832924"/>
          <a:ext cx="3556000" cy="1281040"/>
        </p:xfrm>
        <a:graphic>
          <a:graphicData uri="http://schemas.openxmlformats.org/drawingml/2006/table">
            <a:tbl>
              <a:tblPr/>
              <a:tblGrid>
                <a:gridCol w="1512462"/>
                <a:gridCol w="1070233"/>
                <a:gridCol w="973305"/>
              </a:tblGrid>
              <a:tr h="457200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PFI &gt; 6 months</a:t>
                      </a:r>
                    </a:p>
                  </a:txBody>
                  <a:tcPr marL="91444" marR="91444" marT="45830" marB="4583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Pac + </a:t>
                      </a:r>
                      <a:b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</a:b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Placebo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(n = 458)</a:t>
                      </a:r>
                    </a:p>
                  </a:txBody>
                  <a:tcPr marL="91444" marR="91444" marT="45830" marB="458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Pac + </a:t>
                      </a:r>
                      <a:r>
                        <a:rPr kumimoji="0" lang="en-US" altLang="nl-BE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Trebananib</a:t>
                      </a: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(n = 461)</a:t>
                      </a:r>
                    </a:p>
                  </a:txBody>
                  <a:tcPr marL="91444" marR="91444" marT="45830" marB="458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Events/Patients (%) 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157/212 (74)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129/223 (58)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Median PFS, mo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5.6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7.6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BE" altLang="nl-BE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98CCFF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HR = 0.66 (95% CI, 0.52–0.84)</a:t>
                      </a:r>
                    </a:p>
                  </a:txBody>
                  <a:tcPr marL="91444" marR="91444" marT="45830" marB="4583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618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9525"/>
            <a:ext cx="8720137" cy="1666875"/>
          </a:xfrm>
        </p:spPr>
        <p:txBody>
          <a:bodyPr/>
          <a:lstStyle/>
          <a:p>
            <a:pPr eaLnBrk="1" hangingPunct="1"/>
            <a:r>
              <a:rPr lang="en-US" alt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TRINOVA-1: Progression-Free Survival Prior Antiangiogenic Therapy 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160675"/>
              </p:ext>
            </p:extLst>
          </p:nvPr>
        </p:nvGraphicFramePr>
        <p:xfrm>
          <a:off x="4246563" y="1847850"/>
          <a:ext cx="4824412" cy="1384855"/>
        </p:xfrm>
        <a:graphic>
          <a:graphicData uri="http://schemas.openxmlformats.org/drawingml/2006/table">
            <a:tbl>
              <a:tblPr/>
              <a:tblGrid>
                <a:gridCol w="1885950"/>
                <a:gridCol w="1363662"/>
                <a:gridCol w="1574800"/>
              </a:tblGrid>
              <a:tr h="48736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BE" altLang="nl-BE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E3192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Pac + Placebo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(n = 458)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CC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Pac + </a:t>
                      </a:r>
                      <a:r>
                        <a:rPr kumimoji="0" lang="en-US" altLang="nl-BE" sz="13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CCCC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Trebananib</a:t>
                      </a: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CC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CC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(n = 461)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Events, n (%) 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34/37 (92)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25/35 (71)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Median PFS, months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3.7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5.4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91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BE" altLang="nl-BE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HR = 0.69 (95% CI, 0.41–1.17)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568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592263"/>
            <a:ext cx="7832725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45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" y="103496"/>
            <a:ext cx="8991600" cy="1143000"/>
          </a:xfrm>
        </p:spPr>
        <p:txBody>
          <a:bodyPr/>
          <a:lstStyle/>
          <a:p>
            <a:r>
              <a:rPr lang="de-AT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Antiangiogenesis in Ovarian Cancer</a:t>
            </a:r>
            <a:endParaRPr lang="nl-BE" sz="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>
          <a:xfrm>
            <a:off x="76200" y="990600"/>
            <a:ext cx="8915400" cy="4953000"/>
          </a:xfrm>
        </p:spPr>
        <p:txBody>
          <a:bodyPr/>
          <a:lstStyle/>
          <a:p>
            <a:pPr marL="0" indent="0">
              <a:lnSpc>
                <a:spcPct val="95000"/>
              </a:lnSpc>
              <a:spcBef>
                <a:spcPts val="900"/>
              </a:spcBef>
              <a:buNone/>
            </a:pPr>
            <a:r>
              <a:rPr lang="nl-BE" sz="2800" dirty="0" err="1" smtClean="0">
                <a:solidFill>
                  <a:srgbClr val="F09828"/>
                </a:solidFill>
              </a:rPr>
              <a:t>What</a:t>
            </a:r>
            <a:r>
              <a:rPr lang="nl-BE" sz="2800" dirty="0" smtClean="0">
                <a:solidFill>
                  <a:srgbClr val="F09828"/>
                </a:solidFill>
              </a:rPr>
              <a:t> we </a:t>
            </a:r>
            <a:r>
              <a:rPr lang="nl-BE" sz="2800" dirty="0" err="1" smtClean="0">
                <a:solidFill>
                  <a:srgbClr val="F09828"/>
                </a:solidFill>
              </a:rPr>
              <a:t>know</a:t>
            </a:r>
            <a:r>
              <a:rPr lang="nl-BE" sz="2800" dirty="0" smtClean="0">
                <a:solidFill>
                  <a:srgbClr val="F09828"/>
                </a:solidFill>
              </a:rPr>
              <a:t>:</a:t>
            </a:r>
          </a:p>
          <a:p>
            <a: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</a:pPr>
            <a:r>
              <a:rPr lang="nl-BE" sz="2200" dirty="0" smtClean="0">
                <a:solidFill>
                  <a:srgbClr val="FFFF00"/>
                </a:solidFill>
              </a:rPr>
              <a:t>Antiangiogenetic </a:t>
            </a:r>
            <a:r>
              <a:rPr lang="nl-BE" sz="2200" dirty="0" smtClean="0"/>
              <a:t>drugs, targeting VEGF or angiopoetin, are </a:t>
            </a:r>
            <a:r>
              <a:rPr lang="nl-BE" sz="2200" dirty="0" smtClean="0">
                <a:solidFill>
                  <a:srgbClr val="FFFF00"/>
                </a:solidFill>
              </a:rPr>
              <a:t>active </a:t>
            </a:r>
            <a:r>
              <a:rPr lang="nl-BE" sz="2200" dirty="0" smtClean="0"/>
              <a:t>in prolonging PFS and OS in some subgroups  of ovarian cancer.</a:t>
            </a:r>
          </a:p>
          <a:p>
            <a:pPr marL="0" indent="0">
              <a:lnSpc>
                <a:spcPct val="95000"/>
              </a:lnSpc>
              <a:spcBef>
                <a:spcPts val="900"/>
              </a:spcBef>
              <a:buNone/>
            </a:pPr>
            <a:r>
              <a:rPr lang="nl-BE" sz="2800" dirty="0" err="1" smtClean="0">
                <a:solidFill>
                  <a:srgbClr val="F09828"/>
                </a:solidFill>
              </a:rPr>
              <a:t>What</a:t>
            </a:r>
            <a:r>
              <a:rPr lang="nl-BE" sz="2800" dirty="0" smtClean="0">
                <a:solidFill>
                  <a:srgbClr val="F09828"/>
                </a:solidFill>
              </a:rPr>
              <a:t> </a:t>
            </a:r>
            <a:r>
              <a:rPr lang="nl-BE" sz="2800" dirty="0">
                <a:solidFill>
                  <a:srgbClr val="F09828"/>
                </a:solidFill>
              </a:rPr>
              <a:t>we do </a:t>
            </a:r>
            <a:r>
              <a:rPr lang="nl-BE" sz="2800" dirty="0" err="1">
                <a:solidFill>
                  <a:srgbClr val="F09828"/>
                </a:solidFill>
              </a:rPr>
              <a:t>not</a:t>
            </a:r>
            <a:r>
              <a:rPr lang="nl-BE" sz="2800" dirty="0">
                <a:solidFill>
                  <a:srgbClr val="F09828"/>
                </a:solidFill>
              </a:rPr>
              <a:t> </a:t>
            </a:r>
            <a:r>
              <a:rPr lang="nl-BE" sz="2800" dirty="0" err="1" smtClean="0">
                <a:solidFill>
                  <a:srgbClr val="F09828"/>
                </a:solidFill>
              </a:rPr>
              <a:t>know</a:t>
            </a:r>
            <a:r>
              <a:rPr lang="nl-BE" sz="2800" dirty="0" smtClean="0">
                <a:solidFill>
                  <a:srgbClr val="F09828"/>
                </a:solidFill>
              </a:rPr>
              <a:t>:</a:t>
            </a:r>
          </a:p>
          <a:p>
            <a: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</a:pPr>
            <a:r>
              <a:rPr lang="nl-BE" sz="2200" dirty="0" smtClean="0">
                <a:solidFill>
                  <a:srgbClr val="FFFF00"/>
                </a:solidFill>
              </a:rPr>
              <a:t>When </a:t>
            </a:r>
            <a:r>
              <a:rPr lang="nl-BE" sz="2200" dirty="0" smtClean="0"/>
              <a:t>should an angiogenesis inhibitor be given (first-line, platin-sensitive, platin-resistant)? Or in </a:t>
            </a:r>
            <a:r>
              <a:rPr lang="nl-BE" sz="2200" dirty="0" err="1" smtClean="0"/>
              <a:t>all</a:t>
            </a:r>
            <a:r>
              <a:rPr lang="nl-BE" sz="2200" dirty="0" smtClean="0"/>
              <a:t> </a:t>
            </a:r>
            <a:r>
              <a:rPr lang="nl-BE" sz="2200" dirty="0" err="1" smtClean="0"/>
              <a:t>lines</a:t>
            </a:r>
            <a:r>
              <a:rPr lang="nl-BE" sz="2200" dirty="0" smtClean="0"/>
              <a:t>? How </a:t>
            </a:r>
            <a:r>
              <a:rPr lang="nl-BE" sz="2200" dirty="0" smtClean="0">
                <a:solidFill>
                  <a:srgbClr val="FFFF00"/>
                </a:solidFill>
              </a:rPr>
              <a:t>long</a:t>
            </a:r>
            <a:r>
              <a:rPr lang="nl-BE" sz="2200" dirty="0" smtClean="0"/>
              <a:t>?</a:t>
            </a:r>
          </a:p>
          <a:p>
            <a: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</a:pPr>
            <a:r>
              <a:rPr lang="nl-BE" sz="2200" dirty="0" err="1" smtClean="0">
                <a:solidFill>
                  <a:srgbClr val="FFFF00"/>
                </a:solidFill>
              </a:rPr>
              <a:t>Which</a:t>
            </a:r>
            <a:r>
              <a:rPr lang="nl-BE" sz="2200" dirty="0" smtClean="0">
                <a:solidFill>
                  <a:srgbClr val="FFFF00"/>
                </a:solidFill>
              </a:rPr>
              <a:t> angiogenesis inhibitor </a:t>
            </a:r>
            <a:r>
              <a:rPr lang="nl-BE" sz="2200" dirty="0" err="1" smtClean="0"/>
              <a:t>should</a:t>
            </a:r>
            <a:r>
              <a:rPr lang="nl-BE" sz="2200" dirty="0" smtClean="0"/>
              <a:t> </a:t>
            </a:r>
            <a:r>
              <a:rPr lang="nl-BE" sz="2200" dirty="0" err="1" smtClean="0"/>
              <a:t>be</a:t>
            </a:r>
            <a:r>
              <a:rPr lang="nl-BE" sz="2200" dirty="0" smtClean="0"/>
              <a:t> </a:t>
            </a:r>
            <a:r>
              <a:rPr lang="nl-BE" sz="2200" dirty="0" err="1" smtClean="0"/>
              <a:t>prefered</a:t>
            </a:r>
            <a:r>
              <a:rPr lang="nl-BE" sz="2200" dirty="0" smtClean="0"/>
              <a:t> in </a:t>
            </a:r>
            <a:r>
              <a:rPr lang="nl-BE" sz="2200" dirty="0" err="1" smtClean="0"/>
              <a:t>which</a:t>
            </a:r>
            <a:r>
              <a:rPr lang="nl-BE" sz="2200" dirty="0" smtClean="0"/>
              <a:t> </a:t>
            </a:r>
            <a:r>
              <a:rPr lang="nl-BE" sz="2200" dirty="0" err="1" smtClean="0"/>
              <a:t>group</a:t>
            </a:r>
            <a:r>
              <a:rPr lang="nl-BE" sz="2200" dirty="0" smtClean="0"/>
              <a:t> of </a:t>
            </a:r>
            <a:r>
              <a:rPr lang="nl-BE" sz="2200" dirty="0" err="1" smtClean="0"/>
              <a:t>ovarian</a:t>
            </a:r>
            <a:r>
              <a:rPr lang="nl-BE" sz="2200" dirty="0" smtClean="0"/>
              <a:t> </a:t>
            </a:r>
            <a:r>
              <a:rPr lang="nl-BE" sz="2200" dirty="0" err="1" smtClean="0"/>
              <a:t>cancer</a:t>
            </a:r>
            <a:r>
              <a:rPr lang="nl-BE" sz="2200" dirty="0" smtClean="0"/>
              <a:t> </a:t>
            </a:r>
            <a:r>
              <a:rPr lang="nl-BE" sz="2200" dirty="0" err="1" smtClean="0"/>
              <a:t>patients</a:t>
            </a:r>
            <a:r>
              <a:rPr lang="nl-BE" sz="2200" dirty="0" smtClean="0"/>
              <a:t>? And which are</a:t>
            </a:r>
            <a:r>
              <a:rPr lang="nl-BE" sz="2200" dirty="0" smtClean="0">
                <a:solidFill>
                  <a:srgbClr val="FFFF00"/>
                </a:solidFill>
              </a:rPr>
              <a:t> active after progression</a:t>
            </a:r>
            <a:r>
              <a:rPr lang="nl-BE" sz="2200" dirty="0" smtClean="0"/>
              <a:t> on another angiogenesis inhibitor? </a:t>
            </a:r>
          </a:p>
          <a:p>
            <a: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</a:pPr>
            <a:r>
              <a:rPr lang="nl-BE" sz="2200" dirty="0" err="1" smtClean="0">
                <a:solidFill>
                  <a:srgbClr val="FFFF00"/>
                </a:solidFill>
              </a:rPr>
              <a:t>Validated</a:t>
            </a:r>
            <a:r>
              <a:rPr lang="nl-BE" sz="2200" dirty="0" smtClean="0">
                <a:solidFill>
                  <a:srgbClr val="FFFF00"/>
                </a:solidFill>
              </a:rPr>
              <a:t> </a:t>
            </a:r>
            <a:r>
              <a:rPr lang="nl-BE" sz="2200" dirty="0" err="1" smtClean="0">
                <a:solidFill>
                  <a:srgbClr val="FFFF00"/>
                </a:solidFill>
              </a:rPr>
              <a:t>biomarkers</a:t>
            </a:r>
            <a:r>
              <a:rPr lang="nl-BE" sz="2200" dirty="0" smtClean="0">
                <a:solidFill>
                  <a:srgbClr val="FFFF00"/>
                </a:solidFill>
              </a:rPr>
              <a:t> </a:t>
            </a:r>
            <a:r>
              <a:rPr lang="nl-BE" sz="2200" dirty="0" err="1" smtClean="0"/>
              <a:t>for</a:t>
            </a:r>
            <a:r>
              <a:rPr lang="nl-BE" sz="2200" dirty="0" smtClean="0"/>
              <a:t> </a:t>
            </a:r>
            <a:r>
              <a:rPr lang="nl-BE" sz="2200" dirty="0" err="1" smtClean="0"/>
              <a:t>efficacy</a:t>
            </a:r>
            <a:r>
              <a:rPr lang="nl-BE" sz="2200" dirty="0" smtClean="0"/>
              <a:t> of antiangiogenesis are </a:t>
            </a:r>
            <a:r>
              <a:rPr lang="nl-BE" sz="2200" dirty="0" err="1" smtClean="0"/>
              <a:t>still</a:t>
            </a:r>
            <a:r>
              <a:rPr lang="nl-BE" sz="2200" dirty="0" smtClean="0"/>
              <a:t> </a:t>
            </a:r>
            <a:r>
              <a:rPr lang="nl-BE" sz="2200" dirty="0" err="1" smtClean="0"/>
              <a:t>needed</a:t>
            </a:r>
            <a:r>
              <a:rPr lang="nl-BE" sz="2200" dirty="0" smtClean="0"/>
              <a:t>. </a:t>
            </a:r>
          </a:p>
          <a:p>
            <a: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</a:pPr>
            <a:r>
              <a:rPr lang="nl-BE" sz="2200" dirty="0" smtClean="0"/>
              <a:t>What is the potential for </a:t>
            </a:r>
            <a:r>
              <a:rPr lang="nl-BE" sz="2200" dirty="0" smtClean="0">
                <a:solidFill>
                  <a:srgbClr val="FFFF00"/>
                </a:solidFill>
              </a:rPr>
              <a:t>combination of VEGF inhibitors with </a:t>
            </a:r>
            <a:r>
              <a:rPr lang="nl-BE" sz="2200" dirty="0" smtClean="0"/>
              <a:t>other classes of antiangiogenetic drugs (eg, ang inhibitors) or other targeted therapies such as PARP, MET,… inhibitors? </a:t>
            </a:r>
          </a:p>
          <a:p>
            <a:pPr>
              <a:lnSpc>
                <a:spcPct val="95000"/>
              </a:lnSpc>
              <a:spcBef>
                <a:spcPts val="900"/>
              </a:spcBef>
              <a:buClr>
                <a:schemeClr val="tx1"/>
              </a:buClr>
            </a:pPr>
            <a:endParaRPr lang="nl-BE" sz="2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Segnaposto contenuto 7"/>
          <p:cNvSpPr>
            <a:spLocks noGrp="1"/>
          </p:cNvSpPr>
          <p:nvPr>
            <p:ph idx="1"/>
          </p:nvPr>
        </p:nvSpPr>
        <p:spPr>
          <a:xfrm>
            <a:off x="152400" y="1112837"/>
            <a:ext cx="8416925" cy="4525963"/>
          </a:xfrm>
        </p:spPr>
        <p:txBody>
          <a:bodyPr/>
          <a:lstStyle/>
          <a:p>
            <a:pPr marL="514350" indent="-514350">
              <a:buClr>
                <a:schemeClr val="tx1"/>
              </a:buClr>
              <a:buAutoNum type="arabicPeriod"/>
            </a:pPr>
            <a:r>
              <a:rPr lang="en-GB" sz="2400" dirty="0" smtClean="0"/>
              <a:t>Supportive care </a:t>
            </a:r>
          </a:p>
          <a:p>
            <a:pPr marL="514350" indent="-514350">
              <a:buClr>
                <a:schemeClr val="tx1"/>
              </a:buClr>
              <a:buFontTx/>
              <a:buAutoNum type="arabicPeriod"/>
            </a:pPr>
            <a:r>
              <a:rPr lang="en-GB" sz="2400" dirty="0"/>
              <a:t>Carboplatin weekly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GB" sz="2400" dirty="0" smtClean="0"/>
              <a:t>Paclitaxel w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GB" sz="2400" dirty="0" smtClean="0"/>
              <a:t>Paclitaxel w + bevacizumab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GB" sz="2400" dirty="0" smtClean="0"/>
              <a:t>Pegylated liposomal doxorubicin (PLD)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GB" sz="2400" dirty="0" smtClean="0"/>
              <a:t>PLD + Bev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GB" sz="2400" dirty="0" smtClean="0"/>
              <a:t>Topotecan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GB" sz="2400" dirty="0" smtClean="0"/>
              <a:t>Topotecan + Bev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GB" sz="2400" dirty="0" smtClean="0">
                <a:solidFill>
                  <a:srgbClr val="FFFF00"/>
                </a:solidFill>
              </a:rPr>
              <a:t>Studies</a:t>
            </a:r>
          </a:p>
          <a:p>
            <a:pPr marL="514350" indent="-514350">
              <a:buClr>
                <a:schemeClr val="tx1"/>
              </a:buClr>
              <a:buAutoNum type="arabicPeriod"/>
            </a:pPr>
            <a:r>
              <a:rPr lang="en-GB" sz="2400" dirty="0" smtClean="0"/>
              <a:t>Other </a:t>
            </a:r>
          </a:p>
          <a:p>
            <a:pPr marL="0" indent="0">
              <a:buClr>
                <a:schemeClr val="tx1"/>
              </a:buClr>
              <a:buNone/>
            </a:pPr>
            <a:endParaRPr lang="en-GB" sz="2700" dirty="0" smtClean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23086" r="29603" b="35972"/>
          <a:stretch/>
        </p:blipFill>
        <p:spPr>
          <a:xfrm>
            <a:off x="6804248" y="4324797"/>
            <a:ext cx="2181225" cy="2390775"/>
          </a:xfrm>
          <a:prstGeom prst="rect">
            <a:avLst/>
          </a:prstGeom>
        </p:spPr>
      </p:pic>
      <p:sp>
        <p:nvSpPr>
          <p:cNvPr id="6" name="Titolo 6"/>
          <p:cNvSpPr txBox="1">
            <a:spLocks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09828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it-IT" sz="33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2: Platin-resistant ovarian cancer -  What is your peferred treatment? </a:t>
            </a:r>
          </a:p>
        </p:txBody>
      </p:sp>
    </p:spTree>
    <p:extLst>
      <p:ext uri="{BB962C8B-B14F-4D97-AF65-F5344CB8AC3E}">
        <p14:creationId xmlns:p14="http://schemas.microsoft.com/office/powerpoint/2010/main" val="3131979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66700" y="254271"/>
            <a:ext cx="8493125" cy="919163"/>
          </a:xfrm>
        </p:spPr>
        <p:txBody>
          <a:bodyPr/>
          <a:lstStyle/>
          <a:p>
            <a:r>
              <a:rPr lang="es-ES" sz="3200" dirty="0" err="1" smtClean="0"/>
              <a:t>Progression</a:t>
            </a:r>
            <a:r>
              <a:rPr lang="es-ES" sz="3200" dirty="0" smtClean="0"/>
              <a:t>-Free </a:t>
            </a:r>
            <a:r>
              <a:rPr lang="es-ES" sz="3200" dirty="0" err="1"/>
              <a:t>Survival</a:t>
            </a:r>
            <a:r>
              <a:rPr lang="es-ES" sz="3200" dirty="0"/>
              <a:t> – </a:t>
            </a:r>
            <a:r>
              <a:rPr lang="es-ES" sz="3200" dirty="0" err="1" smtClean="0"/>
              <a:t>Lurbinectedin</a:t>
            </a:r>
            <a:endParaRPr lang="es-ES" sz="2000" dirty="0"/>
          </a:p>
        </p:txBody>
      </p:sp>
      <p:sp>
        <p:nvSpPr>
          <p:cNvPr id="487" name="Rectangle 250"/>
          <p:cNvSpPr>
            <a:spLocks noChangeArrowheads="1"/>
          </p:cNvSpPr>
          <p:nvPr/>
        </p:nvSpPr>
        <p:spPr bwMode="auto">
          <a:xfrm>
            <a:off x="3375198" y="954570"/>
            <a:ext cx="2491388" cy="400110"/>
          </a:xfrm>
          <a:prstGeom prst="rect">
            <a:avLst/>
          </a:prstGeom>
          <a:extLst/>
        </p:spPr>
        <p:txBody>
          <a:bodyPr wrap="none">
            <a:spAutoFit/>
          </a:bodyPr>
          <a:lstStyle/>
          <a:p>
            <a:pPr defTabSz="457200"/>
            <a:r>
              <a:rPr lang="es-ES" sz="2000" b="1" dirty="0" err="1">
                <a:solidFill>
                  <a:prstClr val="white"/>
                </a:solidFill>
                <a:cs typeface="Arial" pitchFamily="34" charset="0"/>
              </a:rPr>
              <a:t>Platinum</a:t>
            </a:r>
            <a:r>
              <a:rPr lang="es-ES" sz="2000" b="1" dirty="0">
                <a:solidFill>
                  <a:prstClr val="white"/>
                </a:solidFill>
                <a:cs typeface="Arial" pitchFamily="34" charset="0"/>
              </a:rPr>
              <a:t> </a:t>
            </a:r>
            <a:r>
              <a:rPr lang="es-ES" sz="2000" b="1" u="sng" dirty="0" err="1" smtClean="0">
                <a:solidFill>
                  <a:prstClr val="white"/>
                </a:solidFill>
                <a:cs typeface="Arial" pitchFamily="34" charset="0"/>
              </a:rPr>
              <a:t>Resistant</a:t>
            </a:r>
            <a:endParaRPr lang="es-ES" sz="2000" b="1" u="sng" dirty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667766" y="1473613"/>
            <a:ext cx="7440126" cy="5054187"/>
            <a:chOff x="667766" y="1227967"/>
            <a:chExt cx="7440126" cy="5054187"/>
          </a:xfrm>
        </p:grpSpPr>
        <p:sp>
          <p:nvSpPr>
            <p:cNvPr id="51868" name="Freeform 478"/>
            <p:cNvSpPr>
              <a:spLocks/>
            </p:cNvSpPr>
            <p:nvPr/>
          </p:nvSpPr>
          <p:spPr bwMode="auto">
            <a:xfrm>
              <a:off x="1441087" y="1275592"/>
              <a:ext cx="6572250" cy="4229100"/>
            </a:xfrm>
            <a:custGeom>
              <a:avLst/>
              <a:gdLst>
                <a:gd name="T0" fmla="*/ 0 w 4140"/>
                <a:gd name="T1" fmla="*/ 2658 h 2664"/>
                <a:gd name="T2" fmla="*/ 0 w 4140"/>
                <a:gd name="T3" fmla="*/ 0 h 2664"/>
                <a:gd name="T4" fmla="*/ 4140 w 4140"/>
                <a:gd name="T5" fmla="*/ 0 h 2664"/>
                <a:gd name="T6" fmla="*/ 4140 w 4140"/>
                <a:gd name="T7" fmla="*/ 2658 h 2664"/>
                <a:gd name="T8" fmla="*/ 0 w 4140"/>
                <a:gd name="T9" fmla="*/ 2658 h 2664"/>
                <a:gd name="T10" fmla="*/ 0 w 4140"/>
                <a:gd name="T11" fmla="*/ 2664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40" h="2664">
                  <a:moveTo>
                    <a:pt x="0" y="2658"/>
                  </a:moveTo>
                  <a:lnTo>
                    <a:pt x="0" y="0"/>
                  </a:lnTo>
                  <a:lnTo>
                    <a:pt x="4140" y="0"/>
                  </a:lnTo>
                  <a:lnTo>
                    <a:pt x="4140" y="2658"/>
                  </a:lnTo>
                  <a:lnTo>
                    <a:pt x="0" y="2658"/>
                  </a:lnTo>
                  <a:lnTo>
                    <a:pt x="0" y="2664"/>
                  </a:lnTo>
                </a:path>
              </a:pathLst>
            </a:cu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" name="4 Rectángulo"/>
            <p:cNvSpPr/>
            <p:nvPr/>
          </p:nvSpPr>
          <p:spPr>
            <a:xfrm>
              <a:off x="5921245" y="3063434"/>
              <a:ext cx="957263" cy="2857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s-E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452420" y="1281132"/>
              <a:ext cx="6572249" cy="42195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1402987" y="5428492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422037" y="53522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422037" y="526656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422037" y="519036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422037" y="510464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1402987" y="5028442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422037" y="494271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422037" y="485699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422037" y="478079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422037" y="469506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H="1">
              <a:off x="1402987" y="4618867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422037" y="453314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422037" y="444741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422037" y="437121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1422037" y="428549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H="1">
              <a:off x="1402987" y="4209292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1422037" y="412356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1422037" y="403784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1422037" y="396164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422037" y="387591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 flipH="1">
              <a:off x="1402987" y="3799717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1422037" y="371399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1422037" y="363779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1422037" y="355206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24" name="Line 31"/>
            <p:cNvSpPr>
              <a:spLocks noChangeShapeType="1"/>
            </p:cNvSpPr>
            <p:nvPr/>
          </p:nvSpPr>
          <p:spPr bwMode="auto">
            <a:xfrm>
              <a:off x="1422037" y="346634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25" name="Line 32"/>
            <p:cNvSpPr>
              <a:spLocks noChangeShapeType="1"/>
            </p:cNvSpPr>
            <p:nvPr/>
          </p:nvSpPr>
          <p:spPr bwMode="auto">
            <a:xfrm flipH="1">
              <a:off x="1402987" y="3390142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26" name="Line 33"/>
            <p:cNvSpPr>
              <a:spLocks noChangeShapeType="1"/>
            </p:cNvSpPr>
            <p:nvPr/>
          </p:nvSpPr>
          <p:spPr bwMode="auto">
            <a:xfrm>
              <a:off x="1422037" y="330441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27" name="Line 34"/>
            <p:cNvSpPr>
              <a:spLocks noChangeShapeType="1"/>
            </p:cNvSpPr>
            <p:nvPr/>
          </p:nvSpPr>
          <p:spPr bwMode="auto">
            <a:xfrm>
              <a:off x="1422037" y="322821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28" name="Line 35"/>
            <p:cNvSpPr>
              <a:spLocks noChangeShapeType="1"/>
            </p:cNvSpPr>
            <p:nvPr/>
          </p:nvSpPr>
          <p:spPr bwMode="auto">
            <a:xfrm>
              <a:off x="1422037" y="314249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29" name="Line 36"/>
            <p:cNvSpPr>
              <a:spLocks noChangeShapeType="1"/>
            </p:cNvSpPr>
            <p:nvPr/>
          </p:nvSpPr>
          <p:spPr bwMode="auto">
            <a:xfrm>
              <a:off x="1422037" y="305676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30" name="Line 37"/>
            <p:cNvSpPr>
              <a:spLocks noChangeShapeType="1"/>
            </p:cNvSpPr>
            <p:nvPr/>
          </p:nvSpPr>
          <p:spPr bwMode="auto">
            <a:xfrm flipH="1">
              <a:off x="1402987" y="2980567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31" name="Line 38"/>
            <p:cNvSpPr>
              <a:spLocks noChangeShapeType="1"/>
            </p:cNvSpPr>
            <p:nvPr/>
          </p:nvSpPr>
          <p:spPr bwMode="auto">
            <a:xfrm>
              <a:off x="1422037" y="289484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32" name="Line 39"/>
            <p:cNvSpPr>
              <a:spLocks noChangeShapeType="1"/>
            </p:cNvSpPr>
            <p:nvPr/>
          </p:nvSpPr>
          <p:spPr bwMode="auto">
            <a:xfrm>
              <a:off x="1422037" y="281864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33" name="Line 40"/>
            <p:cNvSpPr>
              <a:spLocks noChangeShapeType="1"/>
            </p:cNvSpPr>
            <p:nvPr/>
          </p:nvSpPr>
          <p:spPr bwMode="auto">
            <a:xfrm>
              <a:off x="1422037" y="273291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34" name="Line 41"/>
            <p:cNvSpPr>
              <a:spLocks noChangeShapeType="1"/>
            </p:cNvSpPr>
            <p:nvPr/>
          </p:nvSpPr>
          <p:spPr bwMode="auto">
            <a:xfrm>
              <a:off x="1422037" y="264719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35" name="Line 42"/>
            <p:cNvSpPr>
              <a:spLocks noChangeShapeType="1"/>
            </p:cNvSpPr>
            <p:nvPr/>
          </p:nvSpPr>
          <p:spPr bwMode="auto">
            <a:xfrm flipH="1">
              <a:off x="1402987" y="2570992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36" name="Line 43"/>
            <p:cNvSpPr>
              <a:spLocks noChangeShapeType="1"/>
            </p:cNvSpPr>
            <p:nvPr/>
          </p:nvSpPr>
          <p:spPr bwMode="auto">
            <a:xfrm>
              <a:off x="1422037" y="248526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37" name="Line 44"/>
            <p:cNvSpPr>
              <a:spLocks noChangeShapeType="1"/>
            </p:cNvSpPr>
            <p:nvPr/>
          </p:nvSpPr>
          <p:spPr bwMode="auto">
            <a:xfrm>
              <a:off x="1422037" y="240906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38" name="Line 45"/>
            <p:cNvSpPr>
              <a:spLocks noChangeShapeType="1"/>
            </p:cNvSpPr>
            <p:nvPr/>
          </p:nvSpPr>
          <p:spPr bwMode="auto">
            <a:xfrm>
              <a:off x="1422037" y="232334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39" name="Line 46"/>
            <p:cNvSpPr>
              <a:spLocks noChangeShapeType="1"/>
            </p:cNvSpPr>
            <p:nvPr/>
          </p:nvSpPr>
          <p:spPr bwMode="auto">
            <a:xfrm>
              <a:off x="1422037" y="223761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40" name="Line 47"/>
            <p:cNvSpPr>
              <a:spLocks noChangeShapeType="1"/>
            </p:cNvSpPr>
            <p:nvPr/>
          </p:nvSpPr>
          <p:spPr bwMode="auto">
            <a:xfrm flipH="1">
              <a:off x="1402987" y="2161417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41" name="Line 48"/>
            <p:cNvSpPr>
              <a:spLocks noChangeShapeType="1"/>
            </p:cNvSpPr>
            <p:nvPr/>
          </p:nvSpPr>
          <p:spPr bwMode="auto">
            <a:xfrm>
              <a:off x="1422037" y="207569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42" name="Line 49"/>
            <p:cNvSpPr>
              <a:spLocks noChangeShapeType="1"/>
            </p:cNvSpPr>
            <p:nvPr/>
          </p:nvSpPr>
          <p:spPr bwMode="auto">
            <a:xfrm>
              <a:off x="1422037" y="199949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43" name="Line 50"/>
            <p:cNvSpPr>
              <a:spLocks noChangeShapeType="1"/>
            </p:cNvSpPr>
            <p:nvPr/>
          </p:nvSpPr>
          <p:spPr bwMode="auto">
            <a:xfrm>
              <a:off x="1422037" y="191376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44" name="Line 51"/>
            <p:cNvSpPr>
              <a:spLocks noChangeShapeType="1"/>
            </p:cNvSpPr>
            <p:nvPr/>
          </p:nvSpPr>
          <p:spPr bwMode="auto">
            <a:xfrm>
              <a:off x="1422037" y="183756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45" name="Line 52"/>
            <p:cNvSpPr>
              <a:spLocks noChangeShapeType="1"/>
            </p:cNvSpPr>
            <p:nvPr/>
          </p:nvSpPr>
          <p:spPr bwMode="auto">
            <a:xfrm flipH="1">
              <a:off x="1402987" y="1751842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46" name="Line 53"/>
            <p:cNvSpPr>
              <a:spLocks noChangeShapeType="1"/>
            </p:cNvSpPr>
            <p:nvPr/>
          </p:nvSpPr>
          <p:spPr bwMode="auto">
            <a:xfrm>
              <a:off x="1422037" y="166611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47" name="Line 54"/>
            <p:cNvSpPr>
              <a:spLocks noChangeShapeType="1"/>
            </p:cNvSpPr>
            <p:nvPr/>
          </p:nvSpPr>
          <p:spPr bwMode="auto">
            <a:xfrm>
              <a:off x="1422037" y="1589917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49" name="Line 55"/>
            <p:cNvSpPr>
              <a:spLocks noChangeShapeType="1"/>
            </p:cNvSpPr>
            <p:nvPr/>
          </p:nvSpPr>
          <p:spPr bwMode="auto">
            <a:xfrm>
              <a:off x="1422037" y="150419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50" name="Line 56"/>
            <p:cNvSpPr>
              <a:spLocks noChangeShapeType="1"/>
            </p:cNvSpPr>
            <p:nvPr/>
          </p:nvSpPr>
          <p:spPr bwMode="auto">
            <a:xfrm>
              <a:off x="1422037" y="1427992"/>
              <a:ext cx="1905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51" name="Line 57"/>
            <p:cNvSpPr>
              <a:spLocks noChangeShapeType="1"/>
            </p:cNvSpPr>
            <p:nvPr/>
          </p:nvSpPr>
          <p:spPr bwMode="auto">
            <a:xfrm flipH="1">
              <a:off x="1402987" y="1342267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52" name="Rectangle 58"/>
            <p:cNvSpPr>
              <a:spLocks noChangeArrowheads="1"/>
            </p:cNvSpPr>
            <p:nvPr/>
          </p:nvSpPr>
          <p:spPr bwMode="auto">
            <a:xfrm rot="16200000">
              <a:off x="130920" y="3804271"/>
              <a:ext cx="141224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2200" smtClean="0">
                  <a:solidFill>
                    <a:prstClr val="white"/>
                  </a:solidFill>
                  <a:cs typeface="Arial" pitchFamily="34" charset="0"/>
                </a:rPr>
                <a:t>Cumulative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53" name="Rectangle 59"/>
            <p:cNvSpPr>
              <a:spLocks noChangeArrowheads="1"/>
            </p:cNvSpPr>
            <p:nvPr/>
          </p:nvSpPr>
          <p:spPr bwMode="auto">
            <a:xfrm rot="16200000">
              <a:off x="178209" y="2389808"/>
              <a:ext cx="13176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2200" dirty="0" err="1">
                  <a:solidFill>
                    <a:prstClr val="white"/>
                  </a:solidFill>
                  <a:cs typeface="Arial" pitchFamily="34" charset="0"/>
                </a:rPr>
                <a:t>P</a:t>
              </a:r>
              <a:r>
                <a:rPr lang="es-ES" sz="2200" dirty="0" err="1" smtClean="0">
                  <a:solidFill>
                    <a:prstClr val="white"/>
                  </a:solidFill>
                  <a:cs typeface="Arial" pitchFamily="34" charset="0"/>
                </a:rPr>
                <a:t>robability</a:t>
              </a:r>
              <a:endParaRPr lang="es-ES" dirty="0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54" name="Rectangle 60"/>
            <p:cNvSpPr>
              <a:spLocks noChangeArrowheads="1"/>
            </p:cNvSpPr>
            <p:nvPr/>
          </p:nvSpPr>
          <p:spPr bwMode="auto">
            <a:xfrm>
              <a:off x="1052150" y="532371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0.0</a:t>
              </a:r>
            </a:p>
          </p:txBody>
        </p:sp>
        <p:sp>
          <p:nvSpPr>
            <p:cNvPr id="51455" name="Rectangle 61"/>
            <p:cNvSpPr>
              <a:spLocks noChangeArrowheads="1"/>
            </p:cNvSpPr>
            <p:nvPr/>
          </p:nvSpPr>
          <p:spPr bwMode="auto">
            <a:xfrm>
              <a:off x="1052150" y="4914142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0.1</a:t>
              </a:r>
            </a:p>
          </p:txBody>
        </p:sp>
        <p:sp>
          <p:nvSpPr>
            <p:cNvPr id="51456" name="Rectangle 62"/>
            <p:cNvSpPr>
              <a:spLocks noChangeArrowheads="1"/>
            </p:cNvSpPr>
            <p:nvPr/>
          </p:nvSpPr>
          <p:spPr bwMode="auto">
            <a:xfrm>
              <a:off x="1052150" y="450456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0.2</a:t>
              </a:r>
            </a:p>
          </p:txBody>
        </p:sp>
        <p:sp>
          <p:nvSpPr>
            <p:cNvPr id="51457" name="Rectangle 63"/>
            <p:cNvSpPr>
              <a:spLocks noChangeArrowheads="1"/>
            </p:cNvSpPr>
            <p:nvPr/>
          </p:nvSpPr>
          <p:spPr bwMode="auto">
            <a:xfrm>
              <a:off x="1052150" y="4096579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0.3</a:t>
              </a:r>
            </a:p>
          </p:txBody>
        </p:sp>
        <p:sp>
          <p:nvSpPr>
            <p:cNvPr id="51458" name="Rectangle 64"/>
            <p:cNvSpPr>
              <a:spLocks noChangeArrowheads="1"/>
            </p:cNvSpPr>
            <p:nvPr/>
          </p:nvSpPr>
          <p:spPr bwMode="auto">
            <a:xfrm>
              <a:off x="1052150" y="368541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0.4</a:t>
              </a:r>
            </a:p>
          </p:txBody>
        </p:sp>
        <p:sp>
          <p:nvSpPr>
            <p:cNvPr id="51459" name="Rectangle 65"/>
            <p:cNvSpPr>
              <a:spLocks noChangeArrowheads="1"/>
            </p:cNvSpPr>
            <p:nvPr/>
          </p:nvSpPr>
          <p:spPr bwMode="auto">
            <a:xfrm>
              <a:off x="1052150" y="3275842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0.5</a:t>
              </a:r>
            </a:p>
          </p:txBody>
        </p:sp>
        <p:sp>
          <p:nvSpPr>
            <p:cNvPr id="51460" name="Rectangle 66"/>
            <p:cNvSpPr>
              <a:spLocks noChangeArrowheads="1"/>
            </p:cNvSpPr>
            <p:nvPr/>
          </p:nvSpPr>
          <p:spPr bwMode="auto">
            <a:xfrm>
              <a:off x="1052150" y="286626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0.6</a:t>
              </a:r>
            </a:p>
          </p:txBody>
        </p:sp>
        <p:sp>
          <p:nvSpPr>
            <p:cNvPr id="51461" name="Rectangle 67"/>
            <p:cNvSpPr>
              <a:spLocks noChangeArrowheads="1"/>
            </p:cNvSpPr>
            <p:nvPr/>
          </p:nvSpPr>
          <p:spPr bwMode="auto">
            <a:xfrm>
              <a:off x="1052150" y="2458279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0.7</a:t>
              </a:r>
            </a:p>
          </p:txBody>
        </p:sp>
        <p:sp>
          <p:nvSpPr>
            <p:cNvPr id="51462" name="Rectangle 68"/>
            <p:cNvSpPr>
              <a:spLocks noChangeArrowheads="1"/>
            </p:cNvSpPr>
            <p:nvPr/>
          </p:nvSpPr>
          <p:spPr bwMode="auto">
            <a:xfrm>
              <a:off x="1052150" y="204711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0.8</a:t>
              </a:r>
            </a:p>
          </p:txBody>
        </p:sp>
        <p:sp>
          <p:nvSpPr>
            <p:cNvPr id="51463" name="Rectangle 69"/>
            <p:cNvSpPr>
              <a:spLocks noChangeArrowheads="1"/>
            </p:cNvSpPr>
            <p:nvPr/>
          </p:nvSpPr>
          <p:spPr bwMode="auto">
            <a:xfrm>
              <a:off x="1052150" y="1637542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0.9</a:t>
              </a:r>
            </a:p>
          </p:txBody>
        </p:sp>
        <p:sp>
          <p:nvSpPr>
            <p:cNvPr id="51464" name="Rectangle 70"/>
            <p:cNvSpPr>
              <a:spLocks noChangeArrowheads="1"/>
            </p:cNvSpPr>
            <p:nvPr/>
          </p:nvSpPr>
          <p:spPr bwMode="auto">
            <a:xfrm>
              <a:off x="1052150" y="122796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1.0</a:t>
              </a:r>
            </a:p>
          </p:txBody>
        </p:sp>
        <p:sp>
          <p:nvSpPr>
            <p:cNvPr id="51466" name="Line 72"/>
            <p:cNvSpPr>
              <a:spLocks noChangeShapeType="1"/>
            </p:cNvSpPr>
            <p:nvPr/>
          </p:nvSpPr>
          <p:spPr bwMode="auto">
            <a:xfrm>
              <a:off x="188876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67" name="Line 73"/>
            <p:cNvSpPr>
              <a:spLocks noChangeShapeType="1"/>
            </p:cNvSpPr>
            <p:nvPr/>
          </p:nvSpPr>
          <p:spPr bwMode="auto">
            <a:xfrm>
              <a:off x="229833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68" name="Line 74"/>
            <p:cNvSpPr>
              <a:spLocks noChangeShapeType="1"/>
            </p:cNvSpPr>
            <p:nvPr/>
          </p:nvSpPr>
          <p:spPr bwMode="auto">
            <a:xfrm>
              <a:off x="269838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69" name="Line 75"/>
            <p:cNvSpPr>
              <a:spLocks noChangeShapeType="1"/>
            </p:cNvSpPr>
            <p:nvPr/>
          </p:nvSpPr>
          <p:spPr bwMode="auto">
            <a:xfrm>
              <a:off x="310796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70" name="Line 76"/>
            <p:cNvSpPr>
              <a:spLocks noChangeShapeType="1"/>
            </p:cNvSpPr>
            <p:nvPr/>
          </p:nvSpPr>
          <p:spPr bwMode="auto">
            <a:xfrm>
              <a:off x="350801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71" name="Line 77"/>
            <p:cNvSpPr>
              <a:spLocks noChangeShapeType="1"/>
            </p:cNvSpPr>
            <p:nvPr/>
          </p:nvSpPr>
          <p:spPr bwMode="auto">
            <a:xfrm>
              <a:off x="391758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72" name="Line 78"/>
            <p:cNvSpPr>
              <a:spLocks noChangeShapeType="1"/>
            </p:cNvSpPr>
            <p:nvPr/>
          </p:nvSpPr>
          <p:spPr bwMode="auto">
            <a:xfrm>
              <a:off x="432716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73" name="Line 79"/>
            <p:cNvSpPr>
              <a:spLocks noChangeShapeType="1"/>
            </p:cNvSpPr>
            <p:nvPr/>
          </p:nvSpPr>
          <p:spPr bwMode="auto">
            <a:xfrm>
              <a:off x="472721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74" name="Line 80"/>
            <p:cNvSpPr>
              <a:spLocks noChangeShapeType="1"/>
            </p:cNvSpPr>
            <p:nvPr/>
          </p:nvSpPr>
          <p:spPr bwMode="auto">
            <a:xfrm>
              <a:off x="513678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75" name="Line 81"/>
            <p:cNvSpPr>
              <a:spLocks noChangeShapeType="1"/>
            </p:cNvSpPr>
            <p:nvPr/>
          </p:nvSpPr>
          <p:spPr bwMode="auto">
            <a:xfrm>
              <a:off x="553683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76" name="Line 82"/>
            <p:cNvSpPr>
              <a:spLocks noChangeShapeType="1"/>
            </p:cNvSpPr>
            <p:nvPr/>
          </p:nvSpPr>
          <p:spPr bwMode="auto">
            <a:xfrm>
              <a:off x="594641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77" name="Line 83"/>
            <p:cNvSpPr>
              <a:spLocks noChangeShapeType="1"/>
            </p:cNvSpPr>
            <p:nvPr/>
          </p:nvSpPr>
          <p:spPr bwMode="auto">
            <a:xfrm>
              <a:off x="635598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78" name="Line 84"/>
            <p:cNvSpPr>
              <a:spLocks noChangeShapeType="1"/>
            </p:cNvSpPr>
            <p:nvPr/>
          </p:nvSpPr>
          <p:spPr bwMode="auto">
            <a:xfrm>
              <a:off x="675603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79" name="Line 85"/>
            <p:cNvSpPr>
              <a:spLocks noChangeShapeType="1"/>
            </p:cNvSpPr>
            <p:nvPr/>
          </p:nvSpPr>
          <p:spPr bwMode="auto">
            <a:xfrm>
              <a:off x="716561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80" name="Line 86"/>
            <p:cNvSpPr>
              <a:spLocks noChangeShapeType="1"/>
            </p:cNvSpPr>
            <p:nvPr/>
          </p:nvSpPr>
          <p:spPr bwMode="auto">
            <a:xfrm>
              <a:off x="756566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81" name="Line 87"/>
            <p:cNvSpPr>
              <a:spLocks noChangeShapeType="1"/>
            </p:cNvSpPr>
            <p:nvPr/>
          </p:nvSpPr>
          <p:spPr bwMode="auto">
            <a:xfrm>
              <a:off x="797523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485" name="Rectangle 91"/>
            <p:cNvSpPr>
              <a:spLocks noChangeArrowheads="1"/>
            </p:cNvSpPr>
            <p:nvPr/>
          </p:nvSpPr>
          <p:spPr bwMode="auto">
            <a:xfrm>
              <a:off x="1423625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1486" name="Rectangle 92"/>
            <p:cNvSpPr>
              <a:spLocks noChangeArrowheads="1"/>
            </p:cNvSpPr>
            <p:nvPr/>
          </p:nvSpPr>
          <p:spPr bwMode="auto">
            <a:xfrm>
              <a:off x="1831612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51487" name="Rectangle 93"/>
            <p:cNvSpPr>
              <a:spLocks noChangeArrowheads="1"/>
            </p:cNvSpPr>
            <p:nvPr/>
          </p:nvSpPr>
          <p:spPr bwMode="auto">
            <a:xfrm>
              <a:off x="2233250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51488" name="Rectangle 94"/>
            <p:cNvSpPr>
              <a:spLocks noChangeArrowheads="1"/>
            </p:cNvSpPr>
            <p:nvPr/>
          </p:nvSpPr>
          <p:spPr bwMode="auto">
            <a:xfrm>
              <a:off x="2642825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3</a:t>
              </a:r>
            </a:p>
          </p:txBody>
        </p:sp>
        <p:sp>
          <p:nvSpPr>
            <p:cNvPr id="51489" name="Rectangle 95"/>
            <p:cNvSpPr>
              <a:spLocks noChangeArrowheads="1"/>
            </p:cNvSpPr>
            <p:nvPr/>
          </p:nvSpPr>
          <p:spPr bwMode="auto">
            <a:xfrm>
              <a:off x="3041287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4</a:t>
              </a:r>
            </a:p>
          </p:txBody>
        </p:sp>
        <p:sp>
          <p:nvSpPr>
            <p:cNvPr id="51490" name="Rectangle 96"/>
            <p:cNvSpPr>
              <a:spLocks noChangeArrowheads="1"/>
            </p:cNvSpPr>
            <p:nvPr/>
          </p:nvSpPr>
          <p:spPr bwMode="auto">
            <a:xfrm>
              <a:off x="3452450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5</a:t>
              </a:r>
            </a:p>
          </p:txBody>
        </p:sp>
        <p:sp>
          <p:nvSpPr>
            <p:cNvPr id="51491" name="Rectangle 97"/>
            <p:cNvSpPr>
              <a:spLocks noChangeArrowheads="1"/>
            </p:cNvSpPr>
            <p:nvPr/>
          </p:nvSpPr>
          <p:spPr bwMode="auto">
            <a:xfrm>
              <a:off x="3862025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6</a:t>
              </a:r>
            </a:p>
          </p:txBody>
        </p:sp>
        <p:sp>
          <p:nvSpPr>
            <p:cNvPr id="51492" name="Rectangle 98"/>
            <p:cNvSpPr>
              <a:spLocks noChangeArrowheads="1"/>
            </p:cNvSpPr>
            <p:nvPr/>
          </p:nvSpPr>
          <p:spPr bwMode="auto">
            <a:xfrm>
              <a:off x="4260487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7</a:t>
              </a:r>
            </a:p>
          </p:txBody>
        </p:sp>
        <p:sp>
          <p:nvSpPr>
            <p:cNvPr id="51493" name="Rectangle 99"/>
            <p:cNvSpPr>
              <a:spLocks noChangeArrowheads="1"/>
            </p:cNvSpPr>
            <p:nvPr/>
          </p:nvSpPr>
          <p:spPr bwMode="auto">
            <a:xfrm>
              <a:off x="4671650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8</a:t>
              </a:r>
            </a:p>
          </p:txBody>
        </p:sp>
        <p:sp>
          <p:nvSpPr>
            <p:cNvPr id="51494" name="Rectangle 100"/>
            <p:cNvSpPr>
              <a:spLocks noChangeArrowheads="1"/>
            </p:cNvSpPr>
            <p:nvPr/>
          </p:nvSpPr>
          <p:spPr bwMode="auto">
            <a:xfrm>
              <a:off x="5070112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9</a:t>
              </a:r>
            </a:p>
          </p:txBody>
        </p:sp>
        <p:sp>
          <p:nvSpPr>
            <p:cNvPr id="51495" name="Rectangle 101"/>
            <p:cNvSpPr>
              <a:spLocks noChangeArrowheads="1"/>
            </p:cNvSpPr>
            <p:nvPr/>
          </p:nvSpPr>
          <p:spPr bwMode="auto">
            <a:xfrm>
              <a:off x="5413012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10</a:t>
              </a:r>
            </a:p>
          </p:txBody>
        </p:sp>
        <p:sp>
          <p:nvSpPr>
            <p:cNvPr id="51496" name="Rectangle 102"/>
            <p:cNvSpPr>
              <a:spLocks noChangeArrowheads="1"/>
            </p:cNvSpPr>
            <p:nvPr/>
          </p:nvSpPr>
          <p:spPr bwMode="auto">
            <a:xfrm>
              <a:off x="5824175" y="5618992"/>
              <a:ext cx="23936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11</a:t>
              </a:r>
            </a:p>
          </p:txBody>
        </p:sp>
        <p:sp>
          <p:nvSpPr>
            <p:cNvPr id="51497" name="Rectangle 103"/>
            <p:cNvSpPr>
              <a:spLocks noChangeArrowheads="1"/>
            </p:cNvSpPr>
            <p:nvPr/>
          </p:nvSpPr>
          <p:spPr bwMode="auto">
            <a:xfrm>
              <a:off x="6224225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12</a:t>
              </a:r>
            </a:p>
          </p:txBody>
        </p:sp>
        <p:sp>
          <p:nvSpPr>
            <p:cNvPr id="51498" name="Rectangle 104"/>
            <p:cNvSpPr>
              <a:spLocks noChangeArrowheads="1"/>
            </p:cNvSpPr>
            <p:nvPr/>
          </p:nvSpPr>
          <p:spPr bwMode="auto">
            <a:xfrm>
              <a:off x="6632212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13</a:t>
              </a:r>
            </a:p>
          </p:txBody>
        </p:sp>
        <p:sp>
          <p:nvSpPr>
            <p:cNvPr id="51499" name="Rectangle 105"/>
            <p:cNvSpPr>
              <a:spLocks noChangeArrowheads="1"/>
            </p:cNvSpPr>
            <p:nvPr/>
          </p:nvSpPr>
          <p:spPr bwMode="auto">
            <a:xfrm>
              <a:off x="7033850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14</a:t>
              </a:r>
            </a:p>
          </p:txBody>
        </p:sp>
        <p:sp>
          <p:nvSpPr>
            <p:cNvPr id="51500" name="Rectangle 106"/>
            <p:cNvSpPr>
              <a:spLocks noChangeArrowheads="1"/>
            </p:cNvSpPr>
            <p:nvPr/>
          </p:nvSpPr>
          <p:spPr bwMode="auto">
            <a:xfrm>
              <a:off x="7443425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15</a:t>
              </a:r>
            </a:p>
          </p:txBody>
        </p:sp>
        <p:sp>
          <p:nvSpPr>
            <p:cNvPr id="51501" name="Rectangle 107"/>
            <p:cNvSpPr>
              <a:spLocks noChangeArrowheads="1"/>
            </p:cNvSpPr>
            <p:nvPr/>
          </p:nvSpPr>
          <p:spPr bwMode="auto">
            <a:xfrm>
              <a:off x="7851412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16</a:t>
              </a:r>
            </a:p>
          </p:txBody>
        </p:sp>
        <p:sp>
          <p:nvSpPr>
            <p:cNvPr id="51502" name="Rectangle 108"/>
            <p:cNvSpPr>
              <a:spLocks noChangeArrowheads="1"/>
            </p:cNvSpPr>
            <p:nvPr/>
          </p:nvSpPr>
          <p:spPr bwMode="auto">
            <a:xfrm>
              <a:off x="6005383" y="3074547"/>
              <a:ext cx="8435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i="1" dirty="0" smtClean="0">
                  <a:solidFill>
                    <a:schemeClr val="tx1"/>
                  </a:solidFill>
                  <a:cs typeface="Arial" pitchFamily="34" charset="0"/>
                </a:rPr>
                <a:t>P </a:t>
              </a:r>
              <a:r>
                <a:rPr lang="es-ES" sz="1600" dirty="0" smtClean="0">
                  <a:solidFill>
                    <a:schemeClr val="tx1"/>
                  </a:solidFill>
                  <a:cs typeface="Arial" pitchFamily="34" charset="0"/>
                </a:rPr>
                <a:t>= .005*</a:t>
              </a:r>
              <a:endParaRPr lang="es-ES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503" name="Rectangle 109"/>
            <p:cNvSpPr>
              <a:spLocks noChangeArrowheads="1"/>
            </p:cNvSpPr>
            <p:nvPr/>
          </p:nvSpPr>
          <p:spPr bwMode="auto">
            <a:xfrm>
              <a:off x="5098920" y="2755142"/>
              <a:ext cx="1030731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900" dirty="0" smtClean="0">
                  <a:solidFill>
                    <a:schemeClr val="tx1"/>
                  </a:solidFill>
                  <a:cs typeface="Arial" pitchFamily="34" charset="0"/>
                </a:rPr>
                <a:t>HR: 0.30 </a:t>
              </a:r>
              <a:endParaRPr lang="es-ES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504" name="Rectangle 110"/>
            <p:cNvSpPr>
              <a:spLocks noChangeArrowheads="1"/>
            </p:cNvSpPr>
            <p:nvPr/>
          </p:nvSpPr>
          <p:spPr bwMode="auto">
            <a:xfrm>
              <a:off x="6119683" y="2788479"/>
              <a:ext cx="114133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 smtClean="0">
                  <a:solidFill>
                    <a:schemeClr val="tx1"/>
                  </a:solidFill>
                  <a:cs typeface="Arial" pitchFamily="34" charset="0"/>
                </a:rPr>
                <a:t>(95%CI 0.12</a:t>
              </a:r>
              <a:endParaRPr lang="es-ES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505" name="Rectangle 111"/>
            <p:cNvSpPr>
              <a:spLocks noChangeArrowheads="1"/>
            </p:cNvSpPr>
            <p:nvPr/>
          </p:nvSpPr>
          <p:spPr bwMode="auto">
            <a:xfrm>
              <a:off x="7248395" y="2788479"/>
              <a:ext cx="158750" cy="27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smtClean="0">
                  <a:cs typeface="Arial" pitchFamily="34" charset="0"/>
                </a:rPr>
                <a:t>-</a:t>
              </a:r>
              <a:endParaRPr lang="es-ES" smtClean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506" name="Rectangle 112"/>
            <p:cNvSpPr>
              <a:spLocks noChangeArrowheads="1"/>
            </p:cNvSpPr>
            <p:nvPr/>
          </p:nvSpPr>
          <p:spPr bwMode="auto">
            <a:xfrm>
              <a:off x="7316658" y="2788479"/>
              <a:ext cx="46807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 smtClean="0">
                  <a:solidFill>
                    <a:schemeClr val="tx1"/>
                  </a:solidFill>
                  <a:cs typeface="Arial" pitchFamily="34" charset="0"/>
                </a:rPr>
                <a:t>0.72)</a:t>
              </a:r>
              <a:endParaRPr lang="es-ES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507" name="Rectangle 113"/>
            <p:cNvSpPr>
              <a:spLocks noChangeArrowheads="1"/>
            </p:cNvSpPr>
            <p:nvPr/>
          </p:nvSpPr>
          <p:spPr bwMode="auto">
            <a:xfrm>
              <a:off x="6784612" y="5952367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000" smtClean="0">
                  <a:solidFill>
                    <a:prstClr val="white"/>
                  </a:solidFill>
                  <a:cs typeface="Arial" pitchFamily="34" charset="0"/>
                </a:rPr>
                <a:t>*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508" name="Rectangle 114"/>
            <p:cNvSpPr>
              <a:spLocks noChangeArrowheads="1"/>
            </p:cNvSpPr>
            <p:nvPr/>
          </p:nvSpPr>
          <p:spPr bwMode="auto">
            <a:xfrm>
              <a:off x="6833825" y="5952367"/>
              <a:ext cx="16991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000" smtClean="0">
                  <a:solidFill>
                    <a:prstClr val="white"/>
                  </a:solidFill>
                  <a:cs typeface="Arial" pitchFamily="34" charset="0"/>
                </a:rPr>
                <a:t>log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509" name="Rectangle 115"/>
            <p:cNvSpPr>
              <a:spLocks noChangeArrowheads="1"/>
            </p:cNvSpPr>
            <p:nvPr/>
          </p:nvSpPr>
          <p:spPr bwMode="auto">
            <a:xfrm>
              <a:off x="7002100" y="5952367"/>
              <a:ext cx="4328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000" smtClean="0">
                  <a:solidFill>
                    <a:prstClr val="white"/>
                  </a:solidFill>
                  <a:cs typeface="Arial" pitchFamily="34" charset="0"/>
                </a:rPr>
                <a:t>-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510" name="Rectangle 116"/>
            <p:cNvSpPr>
              <a:spLocks noChangeArrowheads="1"/>
            </p:cNvSpPr>
            <p:nvPr/>
          </p:nvSpPr>
          <p:spPr bwMode="auto">
            <a:xfrm>
              <a:off x="7044962" y="5952367"/>
              <a:ext cx="2484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000" smtClean="0">
                  <a:solidFill>
                    <a:prstClr val="white"/>
                  </a:solidFill>
                  <a:cs typeface="Arial" pitchFamily="34" charset="0"/>
                </a:rPr>
                <a:t>rank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511" name="Rectangle 117"/>
            <p:cNvSpPr>
              <a:spLocks noChangeArrowheads="1"/>
            </p:cNvSpPr>
            <p:nvPr/>
          </p:nvSpPr>
          <p:spPr bwMode="auto">
            <a:xfrm>
              <a:off x="7327537" y="5952367"/>
              <a:ext cx="20518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000" smtClean="0">
                  <a:solidFill>
                    <a:prstClr val="white"/>
                  </a:solidFill>
                  <a:cs typeface="Arial" pitchFamily="34" charset="0"/>
                </a:rPr>
                <a:t>test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512" name="Rectangle 118"/>
            <p:cNvSpPr>
              <a:spLocks noChangeArrowheads="1"/>
            </p:cNvSpPr>
            <p:nvPr/>
          </p:nvSpPr>
          <p:spPr bwMode="auto">
            <a:xfrm>
              <a:off x="5852750" y="1312104"/>
              <a:ext cx="1023938" cy="287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700" smtClean="0">
                  <a:cs typeface="Arial" pitchFamily="34" charset="0"/>
                </a:rPr>
                <a:t>PM01183</a:t>
              </a:r>
              <a:endParaRPr lang="es-ES" smtClean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513" name="Rectangle 119"/>
            <p:cNvSpPr>
              <a:spLocks noChangeArrowheads="1"/>
            </p:cNvSpPr>
            <p:nvPr/>
          </p:nvSpPr>
          <p:spPr bwMode="auto">
            <a:xfrm>
              <a:off x="6952887" y="1327979"/>
              <a:ext cx="1059585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300" dirty="0" smtClean="0">
                  <a:solidFill>
                    <a:schemeClr val="tx1"/>
                  </a:solidFill>
                  <a:cs typeface="Arial" pitchFamily="34" charset="0"/>
                </a:rPr>
                <a:t>(N = 17 C = 4)</a:t>
              </a:r>
              <a:endParaRPr lang="es-ES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514" name="Rectangle 120"/>
            <p:cNvSpPr>
              <a:spLocks noChangeArrowheads="1"/>
            </p:cNvSpPr>
            <p:nvPr/>
          </p:nvSpPr>
          <p:spPr bwMode="auto">
            <a:xfrm>
              <a:off x="5852750" y="1512129"/>
              <a:ext cx="1120775" cy="287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700" smtClean="0">
                  <a:cs typeface="Arial" pitchFamily="34" charset="0"/>
                </a:rPr>
                <a:t>Topotecan</a:t>
              </a:r>
              <a:endParaRPr lang="es-ES" smtClean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516" name="Rectangle 122"/>
            <p:cNvSpPr>
              <a:spLocks noChangeArrowheads="1"/>
            </p:cNvSpPr>
            <p:nvPr/>
          </p:nvSpPr>
          <p:spPr bwMode="auto">
            <a:xfrm>
              <a:off x="5852750" y="1766129"/>
              <a:ext cx="792163" cy="220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300" smtClean="0">
                  <a:cs typeface="Arial" pitchFamily="34" charset="0"/>
                </a:rPr>
                <a:t>Censored</a:t>
              </a:r>
              <a:endParaRPr lang="es-ES" smtClean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517" name="Rectangle 123"/>
            <p:cNvSpPr>
              <a:spLocks noChangeArrowheads="1"/>
            </p:cNvSpPr>
            <p:nvPr/>
          </p:nvSpPr>
          <p:spPr bwMode="auto">
            <a:xfrm>
              <a:off x="5393962" y="1427992"/>
              <a:ext cx="381000" cy="38100"/>
            </a:xfrm>
            <a:prstGeom prst="rect">
              <a:avLst/>
            </a:prstGeom>
            <a:solidFill>
              <a:srgbClr val="191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518" name="Rectangle 124"/>
            <p:cNvSpPr>
              <a:spLocks noChangeArrowheads="1"/>
            </p:cNvSpPr>
            <p:nvPr/>
          </p:nvSpPr>
          <p:spPr bwMode="auto">
            <a:xfrm>
              <a:off x="5393962" y="1628017"/>
              <a:ext cx="381000" cy="38100"/>
            </a:xfrm>
            <a:prstGeom prst="rect">
              <a:avLst/>
            </a:prstGeom>
            <a:solidFill>
              <a:srgbClr val="FF8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519" name="Line 125"/>
            <p:cNvSpPr>
              <a:spLocks noChangeShapeType="1"/>
            </p:cNvSpPr>
            <p:nvPr/>
          </p:nvSpPr>
          <p:spPr bwMode="auto">
            <a:xfrm flipH="1">
              <a:off x="5403487" y="1847092"/>
              <a:ext cx="66675" cy="0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520" name="Line 126"/>
            <p:cNvSpPr>
              <a:spLocks noChangeShapeType="1"/>
            </p:cNvSpPr>
            <p:nvPr/>
          </p:nvSpPr>
          <p:spPr bwMode="auto">
            <a:xfrm>
              <a:off x="5432062" y="1808992"/>
              <a:ext cx="0" cy="66675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521" name="Line 127"/>
            <p:cNvSpPr>
              <a:spLocks noChangeShapeType="1"/>
            </p:cNvSpPr>
            <p:nvPr/>
          </p:nvSpPr>
          <p:spPr bwMode="auto">
            <a:xfrm flipH="1">
              <a:off x="5555887" y="1847092"/>
              <a:ext cx="66675" cy="0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522" name="Line 128"/>
            <p:cNvSpPr>
              <a:spLocks noChangeShapeType="1"/>
            </p:cNvSpPr>
            <p:nvPr/>
          </p:nvSpPr>
          <p:spPr bwMode="auto">
            <a:xfrm>
              <a:off x="5584462" y="1808992"/>
              <a:ext cx="0" cy="66675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523" name="Line 129"/>
            <p:cNvSpPr>
              <a:spLocks noChangeShapeType="1"/>
            </p:cNvSpPr>
            <p:nvPr/>
          </p:nvSpPr>
          <p:spPr bwMode="auto">
            <a:xfrm flipH="1">
              <a:off x="5708287" y="1847092"/>
              <a:ext cx="66675" cy="0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524" name="Line 130"/>
            <p:cNvSpPr>
              <a:spLocks noChangeShapeType="1"/>
            </p:cNvSpPr>
            <p:nvPr/>
          </p:nvSpPr>
          <p:spPr bwMode="auto">
            <a:xfrm>
              <a:off x="5736862" y="1808992"/>
              <a:ext cx="0" cy="66675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632" name="Freeform 238"/>
            <p:cNvSpPr>
              <a:spLocks/>
            </p:cNvSpPr>
            <p:nvPr/>
          </p:nvSpPr>
          <p:spPr bwMode="auto">
            <a:xfrm>
              <a:off x="1441087" y="1275592"/>
              <a:ext cx="6572250" cy="4229100"/>
            </a:xfrm>
            <a:custGeom>
              <a:avLst/>
              <a:gdLst>
                <a:gd name="T0" fmla="*/ 0 w 4140"/>
                <a:gd name="T1" fmla="*/ 2658 h 2664"/>
                <a:gd name="T2" fmla="*/ 0 w 4140"/>
                <a:gd name="T3" fmla="*/ 0 h 2664"/>
                <a:gd name="T4" fmla="*/ 4140 w 4140"/>
                <a:gd name="T5" fmla="*/ 0 h 2664"/>
                <a:gd name="T6" fmla="*/ 4140 w 4140"/>
                <a:gd name="T7" fmla="*/ 2658 h 2664"/>
                <a:gd name="T8" fmla="*/ 0 w 4140"/>
                <a:gd name="T9" fmla="*/ 2658 h 2664"/>
                <a:gd name="T10" fmla="*/ 0 w 4140"/>
                <a:gd name="T11" fmla="*/ 2664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40" h="2664">
                  <a:moveTo>
                    <a:pt x="0" y="2658"/>
                  </a:moveTo>
                  <a:lnTo>
                    <a:pt x="0" y="0"/>
                  </a:lnTo>
                  <a:lnTo>
                    <a:pt x="4140" y="0"/>
                  </a:lnTo>
                  <a:lnTo>
                    <a:pt x="4140" y="2658"/>
                  </a:lnTo>
                  <a:lnTo>
                    <a:pt x="0" y="2658"/>
                  </a:lnTo>
                  <a:lnTo>
                    <a:pt x="0" y="2664"/>
                  </a:lnTo>
                </a:path>
              </a:pathLst>
            </a:cu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639" name="Line 249"/>
            <p:cNvSpPr>
              <a:spLocks noChangeShapeType="1"/>
            </p:cNvSpPr>
            <p:nvPr/>
          </p:nvSpPr>
          <p:spPr bwMode="auto">
            <a:xfrm>
              <a:off x="1422037" y="526656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40" name="Line 250"/>
            <p:cNvSpPr>
              <a:spLocks noChangeShapeType="1"/>
            </p:cNvSpPr>
            <p:nvPr/>
          </p:nvSpPr>
          <p:spPr bwMode="auto">
            <a:xfrm>
              <a:off x="1422037" y="519036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41" name="Line 251"/>
            <p:cNvSpPr>
              <a:spLocks noChangeShapeType="1"/>
            </p:cNvSpPr>
            <p:nvPr/>
          </p:nvSpPr>
          <p:spPr bwMode="auto">
            <a:xfrm>
              <a:off x="1422037" y="510464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43" name="Line 253"/>
            <p:cNvSpPr>
              <a:spLocks noChangeShapeType="1"/>
            </p:cNvSpPr>
            <p:nvPr/>
          </p:nvSpPr>
          <p:spPr bwMode="auto">
            <a:xfrm>
              <a:off x="1422037" y="494271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44" name="Line 254"/>
            <p:cNvSpPr>
              <a:spLocks noChangeShapeType="1"/>
            </p:cNvSpPr>
            <p:nvPr/>
          </p:nvSpPr>
          <p:spPr bwMode="auto">
            <a:xfrm>
              <a:off x="1422037" y="48569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45" name="Line 255"/>
            <p:cNvSpPr>
              <a:spLocks noChangeShapeType="1"/>
            </p:cNvSpPr>
            <p:nvPr/>
          </p:nvSpPr>
          <p:spPr bwMode="auto">
            <a:xfrm>
              <a:off x="1422037" y="47807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46" name="Line 256"/>
            <p:cNvSpPr>
              <a:spLocks noChangeShapeType="1"/>
            </p:cNvSpPr>
            <p:nvPr/>
          </p:nvSpPr>
          <p:spPr bwMode="auto">
            <a:xfrm>
              <a:off x="1422037" y="469506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47" name="Line 257"/>
            <p:cNvSpPr>
              <a:spLocks noChangeShapeType="1"/>
            </p:cNvSpPr>
            <p:nvPr/>
          </p:nvSpPr>
          <p:spPr bwMode="auto">
            <a:xfrm flipH="1">
              <a:off x="1402987" y="4618867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48" name="Line 258"/>
            <p:cNvSpPr>
              <a:spLocks noChangeShapeType="1"/>
            </p:cNvSpPr>
            <p:nvPr/>
          </p:nvSpPr>
          <p:spPr bwMode="auto">
            <a:xfrm>
              <a:off x="1422037" y="453314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49" name="Line 259"/>
            <p:cNvSpPr>
              <a:spLocks noChangeShapeType="1"/>
            </p:cNvSpPr>
            <p:nvPr/>
          </p:nvSpPr>
          <p:spPr bwMode="auto">
            <a:xfrm>
              <a:off x="1422037" y="444741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50" name="Line 260"/>
            <p:cNvSpPr>
              <a:spLocks noChangeShapeType="1"/>
            </p:cNvSpPr>
            <p:nvPr/>
          </p:nvSpPr>
          <p:spPr bwMode="auto">
            <a:xfrm>
              <a:off x="1422037" y="437121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51" name="Line 261"/>
            <p:cNvSpPr>
              <a:spLocks noChangeShapeType="1"/>
            </p:cNvSpPr>
            <p:nvPr/>
          </p:nvSpPr>
          <p:spPr bwMode="auto">
            <a:xfrm>
              <a:off x="1422037" y="42854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52" name="Line 262"/>
            <p:cNvSpPr>
              <a:spLocks noChangeShapeType="1"/>
            </p:cNvSpPr>
            <p:nvPr/>
          </p:nvSpPr>
          <p:spPr bwMode="auto">
            <a:xfrm flipH="1">
              <a:off x="1402987" y="4209292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53" name="Line 263"/>
            <p:cNvSpPr>
              <a:spLocks noChangeShapeType="1"/>
            </p:cNvSpPr>
            <p:nvPr/>
          </p:nvSpPr>
          <p:spPr bwMode="auto">
            <a:xfrm>
              <a:off x="1422037" y="412356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54" name="Line 264"/>
            <p:cNvSpPr>
              <a:spLocks noChangeShapeType="1"/>
            </p:cNvSpPr>
            <p:nvPr/>
          </p:nvSpPr>
          <p:spPr bwMode="auto">
            <a:xfrm>
              <a:off x="1422037" y="403784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55" name="Line 265"/>
            <p:cNvSpPr>
              <a:spLocks noChangeShapeType="1"/>
            </p:cNvSpPr>
            <p:nvPr/>
          </p:nvSpPr>
          <p:spPr bwMode="auto">
            <a:xfrm>
              <a:off x="1422037" y="396164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56" name="Line 266"/>
            <p:cNvSpPr>
              <a:spLocks noChangeShapeType="1"/>
            </p:cNvSpPr>
            <p:nvPr/>
          </p:nvSpPr>
          <p:spPr bwMode="auto">
            <a:xfrm>
              <a:off x="1422037" y="387591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57" name="Line 267"/>
            <p:cNvSpPr>
              <a:spLocks noChangeShapeType="1"/>
            </p:cNvSpPr>
            <p:nvPr/>
          </p:nvSpPr>
          <p:spPr bwMode="auto">
            <a:xfrm flipH="1">
              <a:off x="1402987" y="3799717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58" name="Line 268"/>
            <p:cNvSpPr>
              <a:spLocks noChangeShapeType="1"/>
            </p:cNvSpPr>
            <p:nvPr/>
          </p:nvSpPr>
          <p:spPr bwMode="auto">
            <a:xfrm>
              <a:off x="1422037" y="37139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59" name="Line 269"/>
            <p:cNvSpPr>
              <a:spLocks noChangeShapeType="1"/>
            </p:cNvSpPr>
            <p:nvPr/>
          </p:nvSpPr>
          <p:spPr bwMode="auto">
            <a:xfrm>
              <a:off x="1422037" y="36377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60" name="Line 270"/>
            <p:cNvSpPr>
              <a:spLocks noChangeShapeType="1"/>
            </p:cNvSpPr>
            <p:nvPr/>
          </p:nvSpPr>
          <p:spPr bwMode="auto">
            <a:xfrm>
              <a:off x="1422037" y="355206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61" name="Line 271"/>
            <p:cNvSpPr>
              <a:spLocks noChangeShapeType="1"/>
            </p:cNvSpPr>
            <p:nvPr/>
          </p:nvSpPr>
          <p:spPr bwMode="auto">
            <a:xfrm>
              <a:off x="1422037" y="346634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62" name="Line 272"/>
            <p:cNvSpPr>
              <a:spLocks noChangeShapeType="1"/>
            </p:cNvSpPr>
            <p:nvPr/>
          </p:nvSpPr>
          <p:spPr bwMode="auto">
            <a:xfrm flipH="1">
              <a:off x="1402987" y="3390142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63" name="Line 273"/>
            <p:cNvSpPr>
              <a:spLocks noChangeShapeType="1"/>
            </p:cNvSpPr>
            <p:nvPr/>
          </p:nvSpPr>
          <p:spPr bwMode="auto">
            <a:xfrm>
              <a:off x="1422037" y="330441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64" name="Line 274"/>
            <p:cNvSpPr>
              <a:spLocks noChangeShapeType="1"/>
            </p:cNvSpPr>
            <p:nvPr/>
          </p:nvSpPr>
          <p:spPr bwMode="auto">
            <a:xfrm>
              <a:off x="1422037" y="322821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65" name="Line 275"/>
            <p:cNvSpPr>
              <a:spLocks noChangeShapeType="1"/>
            </p:cNvSpPr>
            <p:nvPr/>
          </p:nvSpPr>
          <p:spPr bwMode="auto">
            <a:xfrm>
              <a:off x="1422037" y="31424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66" name="Line 276"/>
            <p:cNvSpPr>
              <a:spLocks noChangeShapeType="1"/>
            </p:cNvSpPr>
            <p:nvPr/>
          </p:nvSpPr>
          <p:spPr bwMode="auto">
            <a:xfrm>
              <a:off x="1422037" y="305676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67" name="Line 277"/>
            <p:cNvSpPr>
              <a:spLocks noChangeShapeType="1"/>
            </p:cNvSpPr>
            <p:nvPr/>
          </p:nvSpPr>
          <p:spPr bwMode="auto">
            <a:xfrm flipH="1">
              <a:off x="1402987" y="2980567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68" name="Line 278"/>
            <p:cNvSpPr>
              <a:spLocks noChangeShapeType="1"/>
            </p:cNvSpPr>
            <p:nvPr/>
          </p:nvSpPr>
          <p:spPr bwMode="auto">
            <a:xfrm>
              <a:off x="1422037" y="289484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69" name="Line 279"/>
            <p:cNvSpPr>
              <a:spLocks noChangeShapeType="1"/>
            </p:cNvSpPr>
            <p:nvPr/>
          </p:nvSpPr>
          <p:spPr bwMode="auto">
            <a:xfrm>
              <a:off x="1422037" y="281864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70" name="Line 280"/>
            <p:cNvSpPr>
              <a:spLocks noChangeShapeType="1"/>
            </p:cNvSpPr>
            <p:nvPr/>
          </p:nvSpPr>
          <p:spPr bwMode="auto">
            <a:xfrm>
              <a:off x="1422037" y="273291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71" name="Line 281"/>
            <p:cNvSpPr>
              <a:spLocks noChangeShapeType="1"/>
            </p:cNvSpPr>
            <p:nvPr/>
          </p:nvSpPr>
          <p:spPr bwMode="auto">
            <a:xfrm>
              <a:off x="1422037" y="26471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72" name="Line 282"/>
            <p:cNvSpPr>
              <a:spLocks noChangeShapeType="1"/>
            </p:cNvSpPr>
            <p:nvPr/>
          </p:nvSpPr>
          <p:spPr bwMode="auto">
            <a:xfrm flipH="1">
              <a:off x="1402987" y="2570992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73" name="Line 283"/>
            <p:cNvSpPr>
              <a:spLocks noChangeShapeType="1"/>
            </p:cNvSpPr>
            <p:nvPr/>
          </p:nvSpPr>
          <p:spPr bwMode="auto">
            <a:xfrm>
              <a:off x="1422037" y="248526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74" name="Line 284"/>
            <p:cNvSpPr>
              <a:spLocks noChangeShapeType="1"/>
            </p:cNvSpPr>
            <p:nvPr/>
          </p:nvSpPr>
          <p:spPr bwMode="auto">
            <a:xfrm>
              <a:off x="1422037" y="240906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75" name="Line 285"/>
            <p:cNvSpPr>
              <a:spLocks noChangeShapeType="1"/>
            </p:cNvSpPr>
            <p:nvPr/>
          </p:nvSpPr>
          <p:spPr bwMode="auto">
            <a:xfrm>
              <a:off x="1422037" y="232334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76" name="Line 286"/>
            <p:cNvSpPr>
              <a:spLocks noChangeShapeType="1"/>
            </p:cNvSpPr>
            <p:nvPr/>
          </p:nvSpPr>
          <p:spPr bwMode="auto">
            <a:xfrm>
              <a:off x="1422037" y="223761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77" name="Line 287"/>
            <p:cNvSpPr>
              <a:spLocks noChangeShapeType="1"/>
            </p:cNvSpPr>
            <p:nvPr/>
          </p:nvSpPr>
          <p:spPr bwMode="auto">
            <a:xfrm flipH="1">
              <a:off x="1402987" y="2161417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78" name="Line 288"/>
            <p:cNvSpPr>
              <a:spLocks noChangeShapeType="1"/>
            </p:cNvSpPr>
            <p:nvPr/>
          </p:nvSpPr>
          <p:spPr bwMode="auto">
            <a:xfrm>
              <a:off x="1422037" y="20756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79" name="Line 289"/>
            <p:cNvSpPr>
              <a:spLocks noChangeShapeType="1"/>
            </p:cNvSpPr>
            <p:nvPr/>
          </p:nvSpPr>
          <p:spPr bwMode="auto">
            <a:xfrm>
              <a:off x="1422037" y="19994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80" name="Line 290"/>
            <p:cNvSpPr>
              <a:spLocks noChangeShapeType="1"/>
            </p:cNvSpPr>
            <p:nvPr/>
          </p:nvSpPr>
          <p:spPr bwMode="auto">
            <a:xfrm>
              <a:off x="1422037" y="191376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81" name="Line 291"/>
            <p:cNvSpPr>
              <a:spLocks noChangeShapeType="1"/>
            </p:cNvSpPr>
            <p:nvPr/>
          </p:nvSpPr>
          <p:spPr bwMode="auto">
            <a:xfrm>
              <a:off x="1422037" y="183756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82" name="Line 292"/>
            <p:cNvSpPr>
              <a:spLocks noChangeShapeType="1"/>
            </p:cNvSpPr>
            <p:nvPr/>
          </p:nvSpPr>
          <p:spPr bwMode="auto">
            <a:xfrm flipH="1">
              <a:off x="1402987" y="1751842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83" name="Line 293"/>
            <p:cNvSpPr>
              <a:spLocks noChangeShapeType="1"/>
            </p:cNvSpPr>
            <p:nvPr/>
          </p:nvSpPr>
          <p:spPr bwMode="auto">
            <a:xfrm>
              <a:off x="1422037" y="166611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84" name="Line 294"/>
            <p:cNvSpPr>
              <a:spLocks noChangeShapeType="1"/>
            </p:cNvSpPr>
            <p:nvPr/>
          </p:nvSpPr>
          <p:spPr bwMode="auto">
            <a:xfrm>
              <a:off x="1422037" y="1589917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85" name="Line 295"/>
            <p:cNvSpPr>
              <a:spLocks noChangeShapeType="1"/>
            </p:cNvSpPr>
            <p:nvPr/>
          </p:nvSpPr>
          <p:spPr bwMode="auto">
            <a:xfrm>
              <a:off x="1422037" y="15041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86" name="Line 296"/>
            <p:cNvSpPr>
              <a:spLocks noChangeShapeType="1"/>
            </p:cNvSpPr>
            <p:nvPr/>
          </p:nvSpPr>
          <p:spPr bwMode="auto">
            <a:xfrm>
              <a:off x="1422037" y="1427992"/>
              <a:ext cx="19050" cy="0"/>
            </a:xfrm>
            <a:prstGeom prst="line">
              <a:avLst/>
            </a:prstGeom>
            <a:noFill/>
            <a:ln w="6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87" name="Line 297"/>
            <p:cNvSpPr>
              <a:spLocks noChangeShapeType="1"/>
            </p:cNvSpPr>
            <p:nvPr/>
          </p:nvSpPr>
          <p:spPr bwMode="auto">
            <a:xfrm flipH="1">
              <a:off x="1402987" y="1342267"/>
              <a:ext cx="38100" cy="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88" name="Rectangle 298"/>
            <p:cNvSpPr>
              <a:spLocks noChangeArrowheads="1"/>
            </p:cNvSpPr>
            <p:nvPr/>
          </p:nvSpPr>
          <p:spPr bwMode="auto">
            <a:xfrm rot="16200000">
              <a:off x="130920" y="3804271"/>
              <a:ext cx="141224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2200" smtClean="0">
                  <a:solidFill>
                    <a:prstClr val="white"/>
                  </a:solidFill>
                  <a:cs typeface="Arial" pitchFamily="34" charset="0"/>
                </a:rPr>
                <a:t>Cumulative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690" name="Rectangle 300"/>
            <p:cNvSpPr>
              <a:spLocks noChangeArrowheads="1"/>
            </p:cNvSpPr>
            <p:nvPr/>
          </p:nvSpPr>
          <p:spPr bwMode="auto">
            <a:xfrm>
              <a:off x="1052150" y="532371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0.0</a:t>
              </a:r>
            </a:p>
          </p:txBody>
        </p:sp>
        <p:sp>
          <p:nvSpPr>
            <p:cNvPr id="51691" name="Rectangle 301"/>
            <p:cNvSpPr>
              <a:spLocks noChangeArrowheads="1"/>
            </p:cNvSpPr>
            <p:nvPr/>
          </p:nvSpPr>
          <p:spPr bwMode="auto">
            <a:xfrm>
              <a:off x="1052150" y="4914142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0.1</a:t>
              </a:r>
            </a:p>
          </p:txBody>
        </p:sp>
        <p:sp>
          <p:nvSpPr>
            <p:cNvPr id="51692" name="Rectangle 302"/>
            <p:cNvSpPr>
              <a:spLocks noChangeArrowheads="1"/>
            </p:cNvSpPr>
            <p:nvPr/>
          </p:nvSpPr>
          <p:spPr bwMode="auto">
            <a:xfrm>
              <a:off x="1052150" y="450456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0.2</a:t>
              </a:r>
            </a:p>
          </p:txBody>
        </p:sp>
        <p:sp>
          <p:nvSpPr>
            <p:cNvPr id="51693" name="Rectangle 303"/>
            <p:cNvSpPr>
              <a:spLocks noChangeArrowheads="1"/>
            </p:cNvSpPr>
            <p:nvPr/>
          </p:nvSpPr>
          <p:spPr bwMode="auto">
            <a:xfrm>
              <a:off x="1052150" y="4096579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0.3</a:t>
              </a:r>
            </a:p>
          </p:txBody>
        </p:sp>
        <p:sp>
          <p:nvSpPr>
            <p:cNvPr id="51694" name="Rectangle 304"/>
            <p:cNvSpPr>
              <a:spLocks noChangeArrowheads="1"/>
            </p:cNvSpPr>
            <p:nvPr/>
          </p:nvSpPr>
          <p:spPr bwMode="auto">
            <a:xfrm>
              <a:off x="1052150" y="368541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0.4</a:t>
              </a:r>
            </a:p>
          </p:txBody>
        </p:sp>
        <p:sp>
          <p:nvSpPr>
            <p:cNvPr id="51695" name="Rectangle 305"/>
            <p:cNvSpPr>
              <a:spLocks noChangeArrowheads="1"/>
            </p:cNvSpPr>
            <p:nvPr/>
          </p:nvSpPr>
          <p:spPr bwMode="auto">
            <a:xfrm>
              <a:off x="1052150" y="3275842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0.5</a:t>
              </a:r>
            </a:p>
          </p:txBody>
        </p:sp>
        <p:sp>
          <p:nvSpPr>
            <p:cNvPr id="51696" name="Rectangle 306"/>
            <p:cNvSpPr>
              <a:spLocks noChangeArrowheads="1"/>
            </p:cNvSpPr>
            <p:nvPr/>
          </p:nvSpPr>
          <p:spPr bwMode="auto">
            <a:xfrm>
              <a:off x="1052150" y="286626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0.6</a:t>
              </a:r>
            </a:p>
          </p:txBody>
        </p:sp>
        <p:sp>
          <p:nvSpPr>
            <p:cNvPr id="51697" name="Rectangle 307"/>
            <p:cNvSpPr>
              <a:spLocks noChangeArrowheads="1"/>
            </p:cNvSpPr>
            <p:nvPr/>
          </p:nvSpPr>
          <p:spPr bwMode="auto">
            <a:xfrm>
              <a:off x="1052150" y="2458279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0.7</a:t>
              </a:r>
            </a:p>
          </p:txBody>
        </p:sp>
        <p:sp>
          <p:nvSpPr>
            <p:cNvPr id="51698" name="Rectangle 308"/>
            <p:cNvSpPr>
              <a:spLocks noChangeArrowheads="1"/>
            </p:cNvSpPr>
            <p:nvPr/>
          </p:nvSpPr>
          <p:spPr bwMode="auto">
            <a:xfrm>
              <a:off x="1052150" y="204711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dirty="0" smtClean="0">
                  <a:solidFill>
                    <a:prstClr val="white"/>
                  </a:solidFill>
                  <a:cs typeface="Arial" pitchFamily="34" charset="0"/>
                </a:rPr>
                <a:t>0.8</a:t>
              </a:r>
            </a:p>
          </p:txBody>
        </p:sp>
        <p:sp>
          <p:nvSpPr>
            <p:cNvPr id="51699" name="Rectangle 309"/>
            <p:cNvSpPr>
              <a:spLocks noChangeArrowheads="1"/>
            </p:cNvSpPr>
            <p:nvPr/>
          </p:nvSpPr>
          <p:spPr bwMode="auto">
            <a:xfrm>
              <a:off x="1052150" y="1637542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0.9</a:t>
              </a:r>
            </a:p>
          </p:txBody>
        </p:sp>
        <p:sp>
          <p:nvSpPr>
            <p:cNvPr id="51700" name="Rectangle 310"/>
            <p:cNvSpPr>
              <a:spLocks noChangeArrowheads="1"/>
            </p:cNvSpPr>
            <p:nvPr/>
          </p:nvSpPr>
          <p:spPr bwMode="auto">
            <a:xfrm>
              <a:off x="1052150" y="1227967"/>
              <a:ext cx="320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1.0</a:t>
              </a:r>
            </a:p>
          </p:txBody>
        </p:sp>
        <p:sp>
          <p:nvSpPr>
            <p:cNvPr id="51702" name="Line 312"/>
            <p:cNvSpPr>
              <a:spLocks noChangeShapeType="1"/>
            </p:cNvSpPr>
            <p:nvPr/>
          </p:nvSpPr>
          <p:spPr bwMode="auto">
            <a:xfrm>
              <a:off x="188876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03" name="Line 313"/>
            <p:cNvSpPr>
              <a:spLocks noChangeShapeType="1"/>
            </p:cNvSpPr>
            <p:nvPr/>
          </p:nvSpPr>
          <p:spPr bwMode="auto">
            <a:xfrm>
              <a:off x="229833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04" name="Line 314"/>
            <p:cNvSpPr>
              <a:spLocks noChangeShapeType="1"/>
            </p:cNvSpPr>
            <p:nvPr/>
          </p:nvSpPr>
          <p:spPr bwMode="auto">
            <a:xfrm>
              <a:off x="269838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05" name="Line 315"/>
            <p:cNvSpPr>
              <a:spLocks noChangeShapeType="1"/>
            </p:cNvSpPr>
            <p:nvPr/>
          </p:nvSpPr>
          <p:spPr bwMode="auto">
            <a:xfrm>
              <a:off x="310796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06" name="Line 316"/>
            <p:cNvSpPr>
              <a:spLocks noChangeShapeType="1"/>
            </p:cNvSpPr>
            <p:nvPr/>
          </p:nvSpPr>
          <p:spPr bwMode="auto">
            <a:xfrm>
              <a:off x="350801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07" name="Line 317"/>
            <p:cNvSpPr>
              <a:spLocks noChangeShapeType="1"/>
            </p:cNvSpPr>
            <p:nvPr/>
          </p:nvSpPr>
          <p:spPr bwMode="auto">
            <a:xfrm>
              <a:off x="391758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08" name="Line 318"/>
            <p:cNvSpPr>
              <a:spLocks noChangeShapeType="1"/>
            </p:cNvSpPr>
            <p:nvPr/>
          </p:nvSpPr>
          <p:spPr bwMode="auto">
            <a:xfrm>
              <a:off x="432716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09" name="Line 319"/>
            <p:cNvSpPr>
              <a:spLocks noChangeShapeType="1"/>
            </p:cNvSpPr>
            <p:nvPr/>
          </p:nvSpPr>
          <p:spPr bwMode="auto">
            <a:xfrm>
              <a:off x="472721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10" name="Line 320"/>
            <p:cNvSpPr>
              <a:spLocks noChangeShapeType="1"/>
            </p:cNvSpPr>
            <p:nvPr/>
          </p:nvSpPr>
          <p:spPr bwMode="auto">
            <a:xfrm>
              <a:off x="513678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11" name="Line 321"/>
            <p:cNvSpPr>
              <a:spLocks noChangeShapeType="1"/>
            </p:cNvSpPr>
            <p:nvPr/>
          </p:nvSpPr>
          <p:spPr bwMode="auto">
            <a:xfrm>
              <a:off x="553683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12" name="Line 322"/>
            <p:cNvSpPr>
              <a:spLocks noChangeShapeType="1"/>
            </p:cNvSpPr>
            <p:nvPr/>
          </p:nvSpPr>
          <p:spPr bwMode="auto">
            <a:xfrm>
              <a:off x="594641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13" name="Line 323"/>
            <p:cNvSpPr>
              <a:spLocks noChangeShapeType="1"/>
            </p:cNvSpPr>
            <p:nvPr/>
          </p:nvSpPr>
          <p:spPr bwMode="auto">
            <a:xfrm>
              <a:off x="635598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14" name="Line 324"/>
            <p:cNvSpPr>
              <a:spLocks noChangeShapeType="1"/>
            </p:cNvSpPr>
            <p:nvPr/>
          </p:nvSpPr>
          <p:spPr bwMode="auto">
            <a:xfrm>
              <a:off x="675603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15" name="Line 325"/>
            <p:cNvSpPr>
              <a:spLocks noChangeShapeType="1"/>
            </p:cNvSpPr>
            <p:nvPr/>
          </p:nvSpPr>
          <p:spPr bwMode="auto">
            <a:xfrm>
              <a:off x="716561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16" name="Line 326"/>
            <p:cNvSpPr>
              <a:spLocks noChangeShapeType="1"/>
            </p:cNvSpPr>
            <p:nvPr/>
          </p:nvSpPr>
          <p:spPr bwMode="auto">
            <a:xfrm>
              <a:off x="7565662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17" name="Line 327"/>
            <p:cNvSpPr>
              <a:spLocks noChangeShapeType="1"/>
            </p:cNvSpPr>
            <p:nvPr/>
          </p:nvSpPr>
          <p:spPr bwMode="auto">
            <a:xfrm>
              <a:off x="797523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19" name="Rectangle 329"/>
            <p:cNvSpPr>
              <a:spLocks noChangeArrowheads="1"/>
            </p:cNvSpPr>
            <p:nvPr/>
          </p:nvSpPr>
          <p:spPr bwMode="auto">
            <a:xfrm>
              <a:off x="3708644" y="5943600"/>
              <a:ext cx="170155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2200" dirty="0" smtClean="0">
                  <a:solidFill>
                    <a:prstClr val="white"/>
                  </a:solidFill>
                  <a:cs typeface="Arial" pitchFamily="34" charset="0"/>
                </a:rPr>
                <a:t>Time, </a:t>
              </a:r>
              <a:r>
                <a:rPr lang="es-ES" sz="2200" dirty="0" err="1" smtClean="0">
                  <a:solidFill>
                    <a:prstClr val="white"/>
                  </a:solidFill>
                  <a:cs typeface="Arial" pitchFamily="34" charset="0"/>
                </a:rPr>
                <a:t>Months</a:t>
              </a:r>
              <a:endParaRPr lang="es-ES" dirty="0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21" name="Rectangle 331"/>
            <p:cNvSpPr>
              <a:spLocks noChangeArrowheads="1"/>
            </p:cNvSpPr>
            <p:nvPr/>
          </p:nvSpPr>
          <p:spPr bwMode="auto">
            <a:xfrm>
              <a:off x="1423625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51722" name="Rectangle 332"/>
            <p:cNvSpPr>
              <a:spLocks noChangeArrowheads="1"/>
            </p:cNvSpPr>
            <p:nvPr/>
          </p:nvSpPr>
          <p:spPr bwMode="auto">
            <a:xfrm>
              <a:off x="1831612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51723" name="Rectangle 333"/>
            <p:cNvSpPr>
              <a:spLocks noChangeArrowheads="1"/>
            </p:cNvSpPr>
            <p:nvPr/>
          </p:nvSpPr>
          <p:spPr bwMode="auto">
            <a:xfrm>
              <a:off x="2233250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51724" name="Rectangle 334"/>
            <p:cNvSpPr>
              <a:spLocks noChangeArrowheads="1"/>
            </p:cNvSpPr>
            <p:nvPr/>
          </p:nvSpPr>
          <p:spPr bwMode="auto">
            <a:xfrm>
              <a:off x="2642825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3</a:t>
              </a:r>
            </a:p>
          </p:txBody>
        </p:sp>
        <p:sp>
          <p:nvSpPr>
            <p:cNvPr id="51725" name="Rectangle 335"/>
            <p:cNvSpPr>
              <a:spLocks noChangeArrowheads="1"/>
            </p:cNvSpPr>
            <p:nvPr/>
          </p:nvSpPr>
          <p:spPr bwMode="auto">
            <a:xfrm>
              <a:off x="3041287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4</a:t>
              </a:r>
            </a:p>
          </p:txBody>
        </p:sp>
        <p:sp>
          <p:nvSpPr>
            <p:cNvPr id="51726" name="Rectangle 336"/>
            <p:cNvSpPr>
              <a:spLocks noChangeArrowheads="1"/>
            </p:cNvSpPr>
            <p:nvPr/>
          </p:nvSpPr>
          <p:spPr bwMode="auto">
            <a:xfrm>
              <a:off x="3452450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5</a:t>
              </a:r>
            </a:p>
          </p:txBody>
        </p:sp>
        <p:sp>
          <p:nvSpPr>
            <p:cNvPr id="51727" name="Rectangle 337"/>
            <p:cNvSpPr>
              <a:spLocks noChangeArrowheads="1"/>
            </p:cNvSpPr>
            <p:nvPr/>
          </p:nvSpPr>
          <p:spPr bwMode="auto">
            <a:xfrm>
              <a:off x="3862025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6</a:t>
              </a:r>
            </a:p>
          </p:txBody>
        </p:sp>
        <p:sp>
          <p:nvSpPr>
            <p:cNvPr id="51728" name="Rectangle 338"/>
            <p:cNvSpPr>
              <a:spLocks noChangeArrowheads="1"/>
            </p:cNvSpPr>
            <p:nvPr/>
          </p:nvSpPr>
          <p:spPr bwMode="auto">
            <a:xfrm>
              <a:off x="4260487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7</a:t>
              </a:r>
            </a:p>
          </p:txBody>
        </p:sp>
        <p:sp>
          <p:nvSpPr>
            <p:cNvPr id="51729" name="Rectangle 339"/>
            <p:cNvSpPr>
              <a:spLocks noChangeArrowheads="1"/>
            </p:cNvSpPr>
            <p:nvPr/>
          </p:nvSpPr>
          <p:spPr bwMode="auto">
            <a:xfrm>
              <a:off x="4671650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8</a:t>
              </a:r>
            </a:p>
          </p:txBody>
        </p:sp>
        <p:sp>
          <p:nvSpPr>
            <p:cNvPr id="51730" name="Rectangle 340"/>
            <p:cNvSpPr>
              <a:spLocks noChangeArrowheads="1"/>
            </p:cNvSpPr>
            <p:nvPr/>
          </p:nvSpPr>
          <p:spPr bwMode="auto">
            <a:xfrm>
              <a:off x="5070112" y="5618992"/>
              <a:ext cx="1282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9</a:t>
              </a:r>
            </a:p>
          </p:txBody>
        </p:sp>
        <p:sp>
          <p:nvSpPr>
            <p:cNvPr id="51731" name="Rectangle 341"/>
            <p:cNvSpPr>
              <a:spLocks noChangeArrowheads="1"/>
            </p:cNvSpPr>
            <p:nvPr/>
          </p:nvSpPr>
          <p:spPr bwMode="auto">
            <a:xfrm>
              <a:off x="5413012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10</a:t>
              </a:r>
            </a:p>
          </p:txBody>
        </p:sp>
        <p:sp>
          <p:nvSpPr>
            <p:cNvPr id="51732" name="Rectangle 342"/>
            <p:cNvSpPr>
              <a:spLocks noChangeArrowheads="1"/>
            </p:cNvSpPr>
            <p:nvPr/>
          </p:nvSpPr>
          <p:spPr bwMode="auto">
            <a:xfrm>
              <a:off x="5824175" y="5618992"/>
              <a:ext cx="23936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11</a:t>
              </a:r>
            </a:p>
          </p:txBody>
        </p:sp>
        <p:sp>
          <p:nvSpPr>
            <p:cNvPr id="51733" name="Rectangle 343"/>
            <p:cNvSpPr>
              <a:spLocks noChangeArrowheads="1"/>
            </p:cNvSpPr>
            <p:nvPr/>
          </p:nvSpPr>
          <p:spPr bwMode="auto">
            <a:xfrm>
              <a:off x="6224225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12</a:t>
              </a:r>
            </a:p>
          </p:txBody>
        </p:sp>
        <p:sp>
          <p:nvSpPr>
            <p:cNvPr id="51734" name="Rectangle 344"/>
            <p:cNvSpPr>
              <a:spLocks noChangeArrowheads="1"/>
            </p:cNvSpPr>
            <p:nvPr/>
          </p:nvSpPr>
          <p:spPr bwMode="auto">
            <a:xfrm>
              <a:off x="6632212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13</a:t>
              </a:r>
            </a:p>
          </p:txBody>
        </p:sp>
        <p:sp>
          <p:nvSpPr>
            <p:cNvPr id="51735" name="Rectangle 345"/>
            <p:cNvSpPr>
              <a:spLocks noChangeArrowheads="1"/>
            </p:cNvSpPr>
            <p:nvPr/>
          </p:nvSpPr>
          <p:spPr bwMode="auto">
            <a:xfrm>
              <a:off x="7033850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14</a:t>
              </a:r>
            </a:p>
          </p:txBody>
        </p:sp>
        <p:sp>
          <p:nvSpPr>
            <p:cNvPr id="51736" name="Rectangle 346"/>
            <p:cNvSpPr>
              <a:spLocks noChangeArrowheads="1"/>
            </p:cNvSpPr>
            <p:nvPr/>
          </p:nvSpPr>
          <p:spPr bwMode="auto">
            <a:xfrm>
              <a:off x="7443425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15</a:t>
              </a:r>
            </a:p>
          </p:txBody>
        </p:sp>
        <p:sp>
          <p:nvSpPr>
            <p:cNvPr id="51737" name="Rectangle 347"/>
            <p:cNvSpPr>
              <a:spLocks noChangeArrowheads="1"/>
            </p:cNvSpPr>
            <p:nvPr/>
          </p:nvSpPr>
          <p:spPr bwMode="auto">
            <a:xfrm>
              <a:off x="7851412" y="5618992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mtClean="0">
                  <a:solidFill>
                    <a:prstClr val="white"/>
                  </a:solidFill>
                  <a:cs typeface="Arial" pitchFamily="34" charset="0"/>
                </a:rPr>
                <a:t>16</a:t>
              </a:r>
            </a:p>
          </p:txBody>
        </p:sp>
        <p:sp>
          <p:nvSpPr>
            <p:cNvPr id="51741" name="Rectangle 351"/>
            <p:cNvSpPr>
              <a:spLocks noChangeArrowheads="1"/>
            </p:cNvSpPr>
            <p:nvPr/>
          </p:nvSpPr>
          <p:spPr bwMode="auto">
            <a:xfrm>
              <a:off x="7248395" y="2788479"/>
              <a:ext cx="6893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 smtClean="0">
                  <a:solidFill>
                    <a:schemeClr val="tx1"/>
                  </a:solidFill>
                  <a:cs typeface="Arial" pitchFamily="34" charset="0"/>
                </a:rPr>
                <a:t>-</a:t>
              </a:r>
              <a:endParaRPr lang="es-ES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743" name="Rectangle 353"/>
            <p:cNvSpPr>
              <a:spLocks noChangeArrowheads="1"/>
            </p:cNvSpPr>
            <p:nvPr/>
          </p:nvSpPr>
          <p:spPr bwMode="auto">
            <a:xfrm>
              <a:off x="6784612" y="5952367"/>
              <a:ext cx="4969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000" smtClean="0">
                  <a:solidFill>
                    <a:prstClr val="white"/>
                  </a:solidFill>
                  <a:cs typeface="Arial" pitchFamily="34" charset="0"/>
                </a:rPr>
                <a:t>*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44" name="Rectangle 354"/>
            <p:cNvSpPr>
              <a:spLocks noChangeArrowheads="1"/>
            </p:cNvSpPr>
            <p:nvPr/>
          </p:nvSpPr>
          <p:spPr bwMode="auto">
            <a:xfrm>
              <a:off x="6833825" y="5952367"/>
              <a:ext cx="16991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000" smtClean="0">
                  <a:solidFill>
                    <a:prstClr val="white"/>
                  </a:solidFill>
                  <a:cs typeface="Arial" pitchFamily="34" charset="0"/>
                </a:rPr>
                <a:t>log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45" name="Rectangle 355"/>
            <p:cNvSpPr>
              <a:spLocks noChangeArrowheads="1"/>
            </p:cNvSpPr>
            <p:nvPr/>
          </p:nvSpPr>
          <p:spPr bwMode="auto">
            <a:xfrm>
              <a:off x="7002100" y="5952367"/>
              <a:ext cx="4328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000" smtClean="0">
                  <a:solidFill>
                    <a:prstClr val="white"/>
                  </a:solidFill>
                  <a:cs typeface="Arial" pitchFamily="34" charset="0"/>
                </a:rPr>
                <a:t>-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46" name="Rectangle 356"/>
            <p:cNvSpPr>
              <a:spLocks noChangeArrowheads="1"/>
            </p:cNvSpPr>
            <p:nvPr/>
          </p:nvSpPr>
          <p:spPr bwMode="auto">
            <a:xfrm>
              <a:off x="7044962" y="5952367"/>
              <a:ext cx="24846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000" smtClean="0">
                  <a:solidFill>
                    <a:prstClr val="white"/>
                  </a:solidFill>
                  <a:cs typeface="Arial" pitchFamily="34" charset="0"/>
                </a:rPr>
                <a:t>rank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47" name="Rectangle 357"/>
            <p:cNvSpPr>
              <a:spLocks noChangeArrowheads="1"/>
            </p:cNvSpPr>
            <p:nvPr/>
          </p:nvSpPr>
          <p:spPr bwMode="auto">
            <a:xfrm>
              <a:off x="7327537" y="5952367"/>
              <a:ext cx="20518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000" smtClean="0">
                  <a:solidFill>
                    <a:prstClr val="white"/>
                  </a:solidFill>
                  <a:cs typeface="Arial" pitchFamily="34" charset="0"/>
                </a:rPr>
                <a:t>test</a:t>
              </a:r>
              <a:endParaRPr lang="es-ES" smtClean="0">
                <a:solidFill>
                  <a:prstClr val="white"/>
                </a:solidFill>
                <a:cs typeface="Arial" pitchFamily="34" charset="0"/>
              </a:endParaRPr>
            </a:p>
          </p:txBody>
        </p:sp>
        <p:sp>
          <p:nvSpPr>
            <p:cNvPr id="51748" name="Rectangle 358"/>
            <p:cNvSpPr>
              <a:spLocks noChangeArrowheads="1"/>
            </p:cNvSpPr>
            <p:nvPr/>
          </p:nvSpPr>
          <p:spPr bwMode="auto">
            <a:xfrm>
              <a:off x="5852750" y="1312104"/>
              <a:ext cx="9199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700" smtClean="0">
                  <a:solidFill>
                    <a:schemeClr val="tx1"/>
                  </a:solidFill>
                  <a:cs typeface="Arial" pitchFamily="34" charset="0"/>
                </a:rPr>
                <a:t>PM01183</a:t>
              </a:r>
              <a:endParaRPr lang="es-ES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749" name="Rectangle 359"/>
            <p:cNvSpPr>
              <a:spLocks noChangeArrowheads="1"/>
            </p:cNvSpPr>
            <p:nvPr/>
          </p:nvSpPr>
          <p:spPr bwMode="auto">
            <a:xfrm>
              <a:off x="6952887" y="1327979"/>
              <a:ext cx="176330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300" dirty="0" smtClean="0">
                  <a:solidFill>
                    <a:schemeClr val="tx1"/>
                  </a:solidFill>
                  <a:cs typeface="Arial" pitchFamily="34" charset="0"/>
                </a:rPr>
                <a:t>(N</a:t>
              </a:r>
              <a:endParaRPr lang="es-ES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750" name="Rectangle 360"/>
            <p:cNvSpPr>
              <a:spLocks noChangeArrowheads="1"/>
            </p:cNvSpPr>
            <p:nvPr/>
          </p:nvSpPr>
          <p:spPr bwMode="auto">
            <a:xfrm>
              <a:off x="5852750" y="1512129"/>
              <a:ext cx="100976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700" smtClean="0">
                  <a:solidFill>
                    <a:schemeClr val="tx1"/>
                  </a:solidFill>
                  <a:cs typeface="Arial" pitchFamily="34" charset="0"/>
                </a:rPr>
                <a:t>Topotecan</a:t>
              </a:r>
              <a:endParaRPr lang="es-ES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751" name="Rectangle 361"/>
            <p:cNvSpPr>
              <a:spLocks noChangeArrowheads="1"/>
            </p:cNvSpPr>
            <p:nvPr/>
          </p:nvSpPr>
          <p:spPr bwMode="auto">
            <a:xfrm>
              <a:off x="6946537" y="1547054"/>
              <a:ext cx="1059585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300" dirty="0" smtClean="0">
                  <a:solidFill>
                    <a:schemeClr val="tx1"/>
                  </a:solidFill>
                  <a:cs typeface="Arial" pitchFamily="34" charset="0"/>
                </a:rPr>
                <a:t>(N = 16 C = 2)</a:t>
              </a:r>
              <a:endParaRPr lang="es-ES" dirty="0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752" name="Rectangle 362"/>
            <p:cNvSpPr>
              <a:spLocks noChangeArrowheads="1"/>
            </p:cNvSpPr>
            <p:nvPr/>
          </p:nvSpPr>
          <p:spPr bwMode="auto">
            <a:xfrm>
              <a:off x="5852750" y="1766129"/>
              <a:ext cx="724557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300" smtClean="0">
                  <a:solidFill>
                    <a:schemeClr val="tx1"/>
                  </a:solidFill>
                  <a:cs typeface="Arial" pitchFamily="34" charset="0"/>
                </a:rPr>
                <a:t>Censored</a:t>
              </a:r>
              <a:endParaRPr lang="es-ES" smtClean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753" name="Rectangle 363"/>
            <p:cNvSpPr>
              <a:spLocks noChangeArrowheads="1"/>
            </p:cNvSpPr>
            <p:nvPr/>
          </p:nvSpPr>
          <p:spPr bwMode="auto">
            <a:xfrm>
              <a:off x="5393962" y="1427992"/>
              <a:ext cx="381000" cy="38100"/>
            </a:xfrm>
            <a:prstGeom prst="rect">
              <a:avLst/>
            </a:prstGeom>
            <a:solidFill>
              <a:srgbClr val="98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754" name="Rectangle 364"/>
            <p:cNvSpPr>
              <a:spLocks noChangeArrowheads="1"/>
            </p:cNvSpPr>
            <p:nvPr/>
          </p:nvSpPr>
          <p:spPr bwMode="auto">
            <a:xfrm>
              <a:off x="5393962" y="1628017"/>
              <a:ext cx="381000" cy="38100"/>
            </a:xfrm>
            <a:prstGeom prst="rect">
              <a:avLst/>
            </a:prstGeom>
            <a:solidFill>
              <a:srgbClr val="FF82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755" name="Line 365"/>
            <p:cNvSpPr>
              <a:spLocks noChangeShapeType="1"/>
            </p:cNvSpPr>
            <p:nvPr/>
          </p:nvSpPr>
          <p:spPr bwMode="auto">
            <a:xfrm flipH="1">
              <a:off x="5403487" y="1847092"/>
              <a:ext cx="66675" cy="0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756" name="Line 366"/>
            <p:cNvSpPr>
              <a:spLocks noChangeShapeType="1"/>
            </p:cNvSpPr>
            <p:nvPr/>
          </p:nvSpPr>
          <p:spPr bwMode="auto">
            <a:xfrm>
              <a:off x="5432062" y="1808992"/>
              <a:ext cx="0" cy="66675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757" name="Line 367"/>
            <p:cNvSpPr>
              <a:spLocks noChangeShapeType="1"/>
            </p:cNvSpPr>
            <p:nvPr/>
          </p:nvSpPr>
          <p:spPr bwMode="auto">
            <a:xfrm flipH="1">
              <a:off x="5555887" y="1847092"/>
              <a:ext cx="66675" cy="0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758" name="Line 368"/>
            <p:cNvSpPr>
              <a:spLocks noChangeShapeType="1"/>
            </p:cNvSpPr>
            <p:nvPr/>
          </p:nvSpPr>
          <p:spPr bwMode="auto">
            <a:xfrm>
              <a:off x="5584462" y="1808992"/>
              <a:ext cx="0" cy="66675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759" name="Line 369"/>
            <p:cNvSpPr>
              <a:spLocks noChangeShapeType="1"/>
            </p:cNvSpPr>
            <p:nvPr/>
          </p:nvSpPr>
          <p:spPr bwMode="auto">
            <a:xfrm flipH="1">
              <a:off x="5708287" y="1847092"/>
              <a:ext cx="66675" cy="0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1760" name="Line 370"/>
            <p:cNvSpPr>
              <a:spLocks noChangeShapeType="1"/>
            </p:cNvSpPr>
            <p:nvPr/>
          </p:nvSpPr>
          <p:spPr bwMode="auto">
            <a:xfrm>
              <a:off x="5736862" y="1808992"/>
              <a:ext cx="0" cy="66675"/>
            </a:xfrm>
            <a:prstGeom prst="line">
              <a:avLst/>
            </a:prstGeom>
            <a:noFill/>
            <a:ln w="6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black"/>
                </a:solidFill>
                <a:cs typeface="Arial" pitchFamily="34" charset="0"/>
              </a:endParaRPr>
            </a:p>
          </p:txBody>
        </p:sp>
        <p:grpSp>
          <p:nvGrpSpPr>
            <p:cNvPr id="484" name="483 Grupo"/>
            <p:cNvGrpSpPr/>
            <p:nvPr/>
          </p:nvGrpSpPr>
          <p:grpSpPr>
            <a:xfrm>
              <a:off x="1491739" y="1340142"/>
              <a:ext cx="6350000" cy="3838575"/>
              <a:chOff x="1491739" y="1340142"/>
              <a:chExt cx="6350000" cy="3838575"/>
            </a:xfrm>
          </p:grpSpPr>
          <p:sp>
            <p:nvSpPr>
              <p:cNvPr id="485" name="Rectangle 112"/>
              <p:cNvSpPr>
                <a:spLocks noChangeArrowheads="1"/>
              </p:cNvSpPr>
              <p:nvPr/>
            </p:nvSpPr>
            <p:spPr bwMode="auto">
              <a:xfrm>
                <a:off x="4936614" y="3168942"/>
                <a:ext cx="158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486" name="Rectangle 113"/>
              <p:cNvSpPr>
                <a:spLocks noChangeArrowheads="1"/>
              </p:cNvSpPr>
              <p:nvPr/>
            </p:nvSpPr>
            <p:spPr bwMode="auto">
              <a:xfrm>
                <a:off x="4936614" y="3368967"/>
                <a:ext cx="158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488" name="Rectangle 114"/>
              <p:cNvSpPr>
                <a:spLocks noChangeArrowheads="1"/>
              </p:cNvSpPr>
              <p:nvPr/>
            </p:nvSpPr>
            <p:spPr bwMode="auto">
              <a:xfrm>
                <a:off x="6070089" y="3168942"/>
                <a:ext cx="158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489" name="Rectangle 115"/>
              <p:cNvSpPr>
                <a:spLocks noChangeArrowheads="1"/>
              </p:cNvSpPr>
              <p:nvPr/>
            </p:nvSpPr>
            <p:spPr bwMode="auto">
              <a:xfrm>
                <a:off x="6070089" y="3368967"/>
                <a:ext cx="158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490" name="Freeform 130"/>
              <p:cNvSpPr>
                <a:spLocks/>
              </p:cNvSpPr>
              <p:nvPr/>
            </p:nvSpPr>
            <p:spPr bwMode="auto">
              <a:xfrm>
                <a:off x="1498089" y="1340142"/>
                <a:ext cx="485775" cy="38100"/>
              </a:xfrm>
              <a:custGeom>
                <a:avLst/>
                <a:gdLst>
                  <a:gd name="T0" fmla="*/ 12 w 306"/>
                  <a:gd name="T1" fmla="*/ 24 h 24"/>
                  <a:gd name="T2" fmla="*/ 6 w 306"/>
                  <a:gd name="T3" fmla="*/ 24 h 24"/>
                  <a:gd name="T4" fmla="*/ 0 w 306"/>
                  <a:gd name="T5" fmla="*/ 18 h 24"/>
                  <a:gd name="T6" fmla="*/ 0 w 306"/>
                  <a:gd name="T7" fmla="*/ 6 h 24"/>
                  <a:gd name="T8" fmla="*/ 6 w 306"/>
                  <a:gd name="T9" fmla="*/ 0 h 24"/>
                  <a:gd name="T10" fmla="*/ 12 w 306"/>
                  <a:gd name="T11" fmla="*/ 0 h 24"/>
                  <a:gd name="T12" fmla="*/ 294 w 306"/>
                  <a:gd name="T13" fmla="*/ 0 h 24"/>
                  <a:gd name="T14" fmla="*/ 300 w 306"/>
                  <a:gd name="T15" fmla="*/ 0 h 24"/>
                  <a:gd name="T16" fmla="*/ 306 w 306"/>
                  <a:gd name="T17" fmla="*/ 6 h 24"/>
                  <a:gd name="T18" fmla="*/ 306 w 306"/>
                  <a:gd name="T19" fmla="*/ 18 h 24"/>
                  <a:gd name="T20" fmla="*/ 300 w 306"/>
                  <a:gd name="T21" fmla="*/ 24 h 24"/>
                  <a:gd name="T22" fmla="*/ 294 w 306"/>
                  <a:gd name="T23" fmla="*/ 24 h 24"/>
                  <a:gd name="T24" fmla="*/ 12 w 306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06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94" y="0"/>
                    </a:lnTo>
                    <a:lnTo>
                      <a:pt x="300" y="0"/>
                    </a:lnTo>
                    <a:lnTo>
                      <a:pt x="306" y="6"/>
                    </a:lnTo>
                    <a:lnTo>
                      <a:pt x="306" y="18"/>
                    </a:lnTo>
                    <a:lnTo>
                      <a:pt x="300" y="24"/>
                    </a:lnTo>
                    <a:lnTo>
                      <a:pt x="294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 w="9525">
                <a:solidFill>
                  <a:srgbClr val="98CC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491" name="Freeform 131"/>
              <p:cNvSpPr>
                <a:spLocks/>
              </p:cNvSpPr>
              <p:nvPr/>
            </p:nvSpPr>
            <p:spPr bwMode="auto">
              <a:xfrm>
                <a:off x="1945764" y="1340142"/>
                <a:ext cx="38100" cy="276225"/>
              </a:xfrm>
              <a:custGeom>
                <a:avLst/>
                <a:gdLst>
                  <a:gd name="T0" fmla="*/ 0 w 24"/>
                  <a:gd name="T1" fmla="*/ 12 h 174"/>
                  <a:gd name="T2" fmla="*/ 0 w 24"/>
                  <a:gd name="T3" fmla="*/ 6 h 174"/>
                  <a:gd name="T4" fmla="*/ 6 w 24"/>
                  <a:gd name="T5" fmla="*/ 0 h 174"/>
                  <a:gd name="T6" fmla="*/ 18 w 24"/>
                  <a:gd name="T7" fmla="*/ 0 h 174"/>
                  <a:gd name="T8" fmla="*/ 24 w 24"/>
                  <a:gd name="T9" fmla="*/ 6 h 174"/>
                  <a:gd name="T10" fmla="*/ 24 w 24"/>
                  <a:gd name="T11" fmla="*/ 12 h 174"/>
                  <a:gd name="T12" fmla="*/ 24 w 24"/>
                  <a:gd name="T13" fmla="*/ 162 h 174"/>
                  <a:gd name="T14" fmla="*/ 24 w 24"/>
                  <a:gd name="T15" fmla="*/ 168 h 174"/>
                  <a:gd name="T16" fmla="*/ 18 w 24"/>
                  <a:gd name="T17" fmla="*/ 174 h 174"/>
                  <a:gd name="T18" fmla="*/ 6 w 24"/>
                  <a:gd name="T19" fmla="*/ 174 h 174"/>
                  <a:gd name="T20" fmla="*/ 0 w 24"/>
                  <a:gd name="T21" fmla="*/ 168 h 174"/>
                  <a:gd name="T22" fmla="*/ 0 w 24"/>
                  <a:gd name="T23" fmla="*/ 162 h 174"/>
                  <a:gd name="T24" fmla="*/ 0 w 24"/>
                  <a:gd name="T25" fmla="*/ 12 h 17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74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62"/>
                    </a:lnTo>
                    <a:lnTo>
                      <a:pt x="24" y="168"/>
                    </a:lnTo>
                    <a:lnTo>
                      <a:pt x="18" y="174"/>
                    </a:lnTo>
                    <a:lnTo>
                      <a:pt x="6" y="174"/>
                    </a:lnTo>
                    <a:lnTo>
                      <a:pt x="0" y="168"/>
                    </a:lnTo>
                    <a:lnTo>
                      <a:pt x="0" y="16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 w="9525">
                <a:solidFill>
                  <a:srgbClr val="98CC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492" name="Freeform 132"/>
              <p:cNvSpPr>
                <a:spLocks/>
              </p:cNvSpPr>
              <p:nvPr/>
            </p:nvSpPr>
            <p:spPr bwMode="auto">
              <a:xfrm>
                <a:off x="1945764" y="1578267"/>
                <a:ext cx="104775" cy="38100"/>
              </a:xfrm>
              <a:custGeom>
                <a:avLst/>
                <a:gdLst>
                  <a:gd name="T0" fmla="*/ 12 w 66"/>
                  <a:gd name="T1" fmla="*/ 24 h 24"/>
                  <a:gd name="T2" fmla="*/ 6 w 66"/>
                  <a:gd name="T3" fmla="*/ 24 h 24"/>
                  <a:gd name="T4" fmla="*/ 0 w 66"/>
                  <a:gd name="T5" fmla="*/ 18 h 24"/>
                  <a:gd name="T6" fmla="*/ 0 w 66"/>
                  <a:gd name="T7" fmla="*/ 6 h 24"/>
                  <a:gd name="T8" fmla="*/ 6 w 66"/>
                  <a:gd name="T9" fmla="*/ 0 h 24"/>
                  <a:gd name="T10" fmla="*/ 12 w 66"/>
                  <a:gd name="T11" fmla="*/ 0 h 24"/>
                  <a:gd name="T12" fmla="*/ 54 w 66"/>
                  <a:gd name="T13" fmla="*/ 0 h 24"/>
                  <a:gd name="T14" fmla="*/ 60 w 66"/>
                  <a:gd name="T15" fmla="*/ 0 h 24"/>
                  <a:gd name="T16" fmla="*/ 66 w 66"/>
                  <a:gd name="T17" fmla="*/ 6 h 24"/>
                  <a:gd name="T18" fmla="*/ 66 w 66"/>
                  <a:gd name="T19" fmla="*/ 18 h 24"/>
                  <a:gd name="T20" fmla="*/ 60 w 66"/>
                  <a:gd name="T21" fmla="*/ 24 h 24"/>
                  <a:gd name="T22" fmla="*/ 54 w 66"/>
                  <a:gd name="T23" fmla="*/ 24 h 24"/>
                  <a:gd name="T24" fmla="*/ 12 w 66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6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6"/>
                    </a:lnTo>
                    <a:lnTo>
                      <a:pt x="66" y="18"/>
                    </a:lnTo>
                    <a:lnTo>
                      <a:pt x="60" y="24"/>
                    </a:lnTo>
                    <a:lnTo>
                      <a:pt x="54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 w="9525">
                <a:solidFill>
                  <a:srgbClr val="98CC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493" name="Freeform 133"/>
              <p:cNvSpPr>
                <a:spLocks/>
              </p:cNvSpPr>
              <p:nvPr/>
            </p:nvSpPr>
            <p:spPr bwMode="auto">
              <a:xfrm>
                <a:off x="2012439" y="1578267"/>
                <a:ext cx="38100" cy="285750"/>
              </a:xfrm>
              <a:custGeom>
                <a:avLst/>
                <a:gdLst>
                  <a:gd name="T0" fmla="*/ 0 w 24"/>
                  <a:gd name="T1" fmla="*/ 12 h 180"/>
                  <a:gd name="T2" fmla="*/ 0 w 24"/>
                  <a:gd name="T3" fmla="*/ 6 h 180"/>
                  <a:gd name="T4" fmla="*/ 6 w 24"/>
                  <a:gd name="T5" fmla="*/ 0 h 180"/>
                  <a:gd name="T6" fmla="*/ 18 w 24"/>
                  <a:gd name="T7" fmla="*/ 0 h 180"/>
                  <a:gd name="T8" fmla="*/ 24 w 24"/>
                  <a:gd name="T9" fmla="*/ 6 h 180"/>
                  <a:gd name="T10" fmla="*/ 24 w 24"/>
                  <a:gd name="T11" fmla="*/ 12 h 180"/>
                  <a:gd name="T12" fmla="*/ 24 w 24"/>
                  <a:gd name="T13" fmla="*/ 168 h 180"/>
                  <a:gd name="T14" fmla="*/ 24 w 24"/>
                  <a:gd name="T15" fmla="*/ 174 h 180"/>
                  <a:gd name="T16" fmla="*/ 18 w 24"/>
                  <a:gd name="T17" fmla="*/ 180 h 180"/>
                  <a:gd name="T18" fmla="*/ 6 w 24"/>
                  <a:gd name="T19" fmla="*/ 180 h 180"/>
                  <a:gd name="T20" fmla="*/ 0 w 24"/>
                  <a:gd name="T21" fmla="*/ 174 h 180"/>
                  <a:gd name="T22" fmla="*/ 0 w 24"/>
                  <a:gd name="T23" fmla="*/ 168 h 180"/>
                  <a:gd name="T24" fmla="*/ 0 w 24"/>
                  <a:gd name="T25" fmla="*/ 12 h 18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80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68"/>
                    </a:lnTo>
                    <a:lnTo>
                      <a:pt x="24" y="174"/>
                    </a:lnTo>
                    <a:lnTo>
                      <a:pt x="18" y="180"/>
                    </a:lnTo>
                    <a:lnTo>
                      <a:pt x="6" y="180"/>
                    </a:lnTo>
                    <a:lnTo>
                      <a:pt x="0" y="174"/>
                    </a:lnTo>
                    <a:lnTo>
                      <a:pt x="0" y="16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 w="9525">
                <a:solidFill>
                  <a:srgbClr val="98CC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494" name="Freeform 134"/>
              <p:cNvSpPr>
                <a:spLocks/>
              </p:cNvSpPr>
              <p:nvPr/>
            </p:nvSpPr>
            <p:spPr bwMode="auto">
              <a:xfrm>
                <a:off x="2012439" y="1825917"/>
                <a:ext cx="85725" cy="38100"/>
              </a:xfrm>
              <a:custGeom>
                <a:avLst/>
                <a:gdLst>
                  <a:gd name="T0" fmla="*/ 12 w 54"/>
                  <a:gd name="T1" fmla="*/ 24 h 24"/>
                  <a:gd name="T2" fmla="*/ 6 w 54"/>
                  <a:gd name="T3" fmla="*/ 24 h 24"/>
                  <a:gd name="T4" fmla="*/ 0 w 54"/>
                  <a:gd name="T5" fmla="*/ 18 h 24"/>
                  <a:gd name="T6" fmla="*/ 0 w 54"/>
                  <a:gd name="T7" fmla="*/ 6 h 24"/>
                  <a:gd name="T8" fmla="*/ 6 w 54"/>
                  <a:gd name="T9" fmla="*/ 0 h 24"/>
                  <a:gd name="T10" fmla="*/ 12 w 54"/>
                  <a:gd name="T11" fmla="*/ 0 h 24"/>
                  <a:gd name="T12" fmla="*/ 42 w 54"/>
                  <a:gd name="T13" fmla="*/ 0 h 24"/>
                  <a:gd name="T14" fmla="*/ 48 w 54"/>
                  <a:gd name="T15" fmla="*/ 0 h 24"/>
                  <a:gd name="T16" fmla="*/ 54 w 54"/>
                  <a:gd name="T17" fmla="*/ 6 h 24"/>
                  <a:gd name="T18" fmla="*/ 54 w 54"/>
                  <a:gd name="T19" fmla="*/ 18 h 24"/>
                  <a:gd name="T20" fmla="*/ 48 w 54"/>
                  <a:gd name="T21" fmla="*/ 24 h 24"/>
                  <a:gd name="T22" fmla="*/ 42 w 54"/>
                  <a:gd name="T23" fmla="*/ 24 h 24"/>
                  <a:gd name="T24" fmla="*/ 12 w 54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4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54" y="6"/>
                    </a:lnTo>
                    <a:lnTo>
                      <a:pt x="54" y="18"/>
                    </a:lnTo>
                    <a:lnTo>
                      <a:pt x="48" y="24"/>
                    </a:lnTo>
                    <a:lnTo>
                      <a:pt x="4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 w="9525">
                <a:solidFill>
                  <a:srgbClr val="98CC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495" name="Freeform 135"/>
              <p:cNvSpPr>
                <a:spLocks/>
              </p:cNvSpPr>
              <p:nvPr/>
            </p:nvSpPr>
            <p:spPr bwMode="auto">
              <a:xfrm>
                <a:off x="2060064" y="1825917"/>
                <a:ext cx="38100" cy="276225"/>
              </a:xfrm>
              <a:custGeom>
                <a:avLst/>
                <a:gdLst>
                  <a:gd name="T0" fmla="*/ 0 w 24"/>
                  <a:gd name="T1" fmla="*/ 12 h 174"/>
                  <a:gd name="T2" fmla="*/ 0 w 24"/>
                  <a:gd name="T3" fmla="*/ 6 h 174"/>
                  <a:gd name="T4" fmla="*/ 6 w 24"/>
                  <a:gd name="T5" fmla="*/ 0 h 174"/>
                  <a:gd name="T6" fmla="*/ 18 w 24"/>
                  <a:gd name="T7" fmla="*/ 0 h 174"/>
                  <a:gd name="T8" fmla="*/ 24 w 24"/>
                  <a:gd name="T9" fmla="*/ 6 h 174"/>
                  <a:gd name="T10" fmla="*/ 24 w 24"/>
                  <a:gd name="T11" fmla="*/ 12 h 174"/>
                  <a:gd name="T12" fmla="*/ 24 w 24"/>
                  <a:gd name="T13" fmla="*/ 162 h 174"/>
                  <a:gd name="T14" fmla="*/ 24 w 24"/>
                  <a:gd name="T15" fmla="*/ 168 h 174"/>
                  <a:gd name="T16" fmla="*/ 18 w 24"/>
                  <a:gd name="T17" fmla="*/ 174 h 174"/>
                  <a:gd name="T18" fmla="*/ 6 w 24"/>
                  <a:gd name="T19" fmla="*/ 174 h 174"/>
                  <a:gd name="T20" fmla="*/ 0 w 24"/>
                  <a:gd name="T21" fmla="*/ 168 h 174"/>
                  <a:gd name="T22" fmla="*/ 0 w 24"/>
                  <a:gd name="T23" fmla="*/ 162 h 174"/>
                  <a:gd name="T24" fmla="*/ 0 w 24"/>
                  <a:gd name="T25" fmla="*/ 12 h 17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74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62"/>
                    </a:lnTo>
                    <a:lnTo>
                      <a:pt x="24" y="168"/>
                    </a:lnTo>
                    <a:lnTo>
                      <a:pt x="18" y="174"/>
                    </a:lnTo>
                    <a:lnTo>
                      <a:pt x="6" y="174"/>
                    </a:lnTo>
                    <a:lnTo>
                      <a:pt x="0" y="168"/>
                    </a:lnTo>
                    <a:lnTo>
                      <a:pt x="0" y="16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 w="9525">
                <a:solidFill>
                  <a:srgbClr val="98CC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496" name="Freeform 136"/>
              <p:cNvSpPr>
                <a:spLocks/>
              </p:cNvSpPr>
              <p:nvPr/>
            </p:nvSpPr>
            <p:spPr bwMode="auto">
              <a:xfrm>
                <a:off x="2060064" y="2064042"/>
                <a:ext cx="190500" cy="38100"/>
              </a:xfrm>
              <a:custGeom>
                <a:avLst/>
                <a:gdLst>
                  <a:gd name="T0" fmla="*/ 12 w 120"/>
                  <a:gd name="T1" fmla="*/ 24 h 24"/>
                  <a:gd name="T2" fmla="*/ 6 w 120"/>
                  <a:gd name="T3" fmla="*/ 24 h 24"/>
                  <a:gd name="T4" fmla="*/ 0 w 120"/>
                  <a:gd name="T5" fmla="*/ 18 h 24"/>
                  <a:gd name="T6" fmla="*/ 0 w 120"/>
                  <a:gd name="T7" fmla="*/ 6 h 24"/>
                  <a:gd name="T8" fmla="*/ 6 w 120"/>
                  <a:gd name="T9" fmla="*/ 0 h 24"/>
                  <a:gd name="T10" fmla="*/ 12 w 120"/>
                  <a:gd name="T11" fmla="*/ 0 h 24"/>
                  <a:gd name="T12" fmla="*/ 108 w 120"/>
                  <a:gd name="T13" fmla="*/ 0 h 24"/>
                  <a:gd name="T14" fmla="*/ 114 w 120"/>
                  <a:gd name="T15" fmla="*/ 0 h 24"/>
                  <a:gd name="T16" fmla="*/ 120 w 120"/>
                  <a:gd name="T17" fmla="*/ 6 h 24"/>
                  <a:gd name="T18" fmla="*/ 120 w 120"/>
                  <a:gd name="T19" fmla="*/ 18 h 24"/>
                  <a:gd name="T20" fmla="*/ 114 w 120"/>
                  <a:gd name="T21" fmla="*/ 24 h 24"/>
                  <a:gd name="T22" fmla="*/ 108 w 120"/>
                  <a:gd name="T23" fmla="*/ 24 h 24"/>
                  <a:gd name="T24" fmla="*/ 12 w 120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20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08" y="0"/>
                    </a:lnTo>
                    <a:lnTo>
                      <a:pt x="114" y="0"/>
                    </a:lnTo>
                    <a:lnTo>
                      <a:pt x="120" y="6"/>
                    </a:lnTo>
                    <a:lnTo>
                      <a:pt x="120" y="18"/>
                    </a:lnTo>
                    <a:lnTo>
                      <a:pt x="114" y="24"/>
                    </a:lnTo>
                    <a:lnTo>
                      <a:pt x="108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 w="9525">
                <a:solidFill>
                  <a:srgbClr val="98CCFF"/>
                </a:solidFill>
                <a:round/>
                <a:headEnd/>
                <a:tailEnd/>
              </a:ln>
              <a:extLst/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497" name="Freeform 137"/>
              <p:cNvSpPr>
                <a:spLocks/>
              </p:cNvSpPr>
              <p:nvPr/>
            </p:nvSpPr>
            <p:spPr bwMode="auto">
              <a:xfrm>
                <a:off x="2212464" y="2064042"/>
                <a:ext cx="38100" cy="276225"/>
              </a:xfrm>
              <a:custGeom>
                <a:avLst/>
                <a:gdLst>
                  <a:gd name="T0" fmla="*/ 0 w 24"/>
                  <a:gd name="T1" fmla="*/ 12 h 174"/>
                  <a:gd name="T2" fmla="*/ 0 w 24"/>
                  <a:gd name="T3" fmla="*/ 6 h 174"/>
                  <a:gd name="T4" fmla="*/ 6 w 24"/>
                  <a:gd name="T5" fmla="*/ 0 h 174"/>
                  <a:gd name="T6" fmla="*/ 18 w 24"/>
                  <a:gd name="T7" fmla="*/ 0 h 174"/>
                  <a:gd name="T8" fmla="*/ 24 w 24"/>
                  <a:gd name="T9" fmla="*/ 6 h 174"/>
                  <a:gd name="T10" fmla="*/ 24 w 24"/>
                  <a:gd name="T11" fmla="*/ 12 h 174"/>
                  <a:gd name="T12" fmla="*/ 24 w 24"/>
                  <a:gd name="T13" fmla="*/ 162 h 174"/>
                  <a:gd name="T14" fmla="*/ 24 w 24"/>
                  <a:gd name="T15" fmla="*/ 168 h 174"/>
                  <a:gd name="T16" fmla="*/ 18 w 24"/>
                  <a:gd name="T17" fmla="*/ 174 h 174"/>
                  <a:gd name="T18" fmla="*/ 6 w 24"/>
                  <a:gd name="T19" fmla="*/ 174 h 174"/>
                  <a:gd name="T20" fmla="*/ 0 w 24"/>
                  <a:gd name="T21" fmla="*/ 168 h 174"/>
                  <a:gd name="T22" fmla="*/ 0 w 24"/>
                  <a:gd name="T23" fmla="*/ 162 h 174"/>
                  <a:gd name="T24" fmla="*/ 0 w 24"/>
                  <a:gd name="T25" fmla="*/ 12 h 17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74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62"/>
                    </a:lnTo>
                    <a:lnTo>
                      <a:pt x="24" y="168"/>
                    </a:lnTo>
                    <a:lnTo>
                      <a:pt x="18" y="174"/>
                    </a:lnTo>
                    <a:lnTo>
                      <a:pt x="6" y="174"/>
                    </a:lnTo>
                    <a:lnTo>
                      <a:pt x="0" y="168"/>
                    </a:lnTo>
                    <a:lnTo>
                      <a:pt x="0" y="16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498" name="Freeform 138"/>
              <p:cNvSpPr>
                <a:spLocks/>
              </p:cNvSpPr>
              <p:nvPr/>
            </p:nvSpPr>
            <p:spPr bwMode="auto">
              <a:xfrm>
                <a:off x="2212464" y="2302167"/>
                <a:ext cx="342900" cy="38100"/>
              </a:xfrm>
              <a:custGeom>
                <a:avLst/>
                <a:gdLst>
                  <a:gd name="T0" fmla="*/ 12 w 216"/>
                  <a:gd name="T1" fmla="*/ 24 h 24"/>
                  <a:gd name="T2" fmla="*/ 6 w 216"/>
                  <a:gd name="T3" fmla="*/ 24 h 24"/>
                  <a:gd name="T4" fmla="*/ 0 w 216"/>
                  <a:gd name="T5" fmla="*/ 18 h 24"/>
                  <a:gd name="T6" fmla="*/ 0 w 216"/>
                  <a:gd name="T7" fmla="*/ 6 h 24"/>
                  <a:gd name="T8" fmla="*/ 6 w 216"/>
                  <a:gd name="T9" fmla="*/ 0 h 24"/>
                  <a:gd name="T10" fmla="*/ 12 w 216"/>
                  <a:gd name="T11" fmla="*/ 0 h 24"/>
                  <a:gd name="T12" fmla="*/ 204 w 216"/>
                  <a:gd name="T13" fmla="*/ 0 h 24"/>
                  <a:gd name="T14" fmla="*/ 210 w 216"/>
                  <a:gd name="T15" fmla="*/ 0 h 24"/>
                  <a:gd name="T16" fmla="*/ 216 w 216"/>
                  <a:gd name="T17" fmla="*/ 6 h 24"/>
                  <a:gd name="T18" fmla="*/ 216 w 216"/>
                  <a:gd name="T19" fmla="*/ 18 h 24"/>
                  <a:gd name="T20" fmla="*/ 210 w 216"/>
                  <a:gd name="T21" fmla="*/ 24 h 24"/>
                  <a:gd name="T22" fmla="*/ 204 w 216"/>
                  <a:gd name="T23" fmla="*/ 24 h 24"/>
                  <a:gd name="T24" fmla="*/ 12 w 216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6" y="6"/>
                    </a:lnTo>
                    <a:lnTo>
                      <a:pt x="216" y="18"/>
                    </a:lnTo>
                    <a:lnTo>
                      <a:pt x="210" y="24"/>
                    </a:lnTo>
                    <a:lnTo>
                      <a:pt x="204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499" name="Freeform 139"/>
              <p:cNvSpPr>
                <a:spLocks/>
              </p:cNvSpPr>
              <p:nvPr/>
            </p:nvSpPr>
            <p:spPr bwMode="auto">
              <a:xfrm>
                <a:off x="2517264" y="2302167"/>
                <a:ext cx="38100" cy="276225"/>
              </a:xfrm>
              <a:custGeom>
                <a:avLst/>
                <a:gdLst>
                  <a:gd name="T0" fmla="*/ 0 w 24"/>
                  <a:gd name="T1" fmla="*/ 12 h 174"/>
                  <a:gd name="T2" fmla="*/ 0 w 24"/>
                  <a:gd name="T3" fmla="*/ 6 h 174"/>
                  <a:gd name="T4" fmla="*/ 6 w 24"/>
                  <a:gd name="T5" fmla="*/ 0 h 174"/>
                  <a:gd name="T6" fmla="*/ 18 w 24"/>
                  <a:gd name="T7" fmla="*/ 0 h 174"/>
                  <a:gd name="T8" fmla="*/ 24 w 24"/>
                  <a:gd name="T9" fmla="*/ 6 h 174"/>
                  <a:gd name="T10" fmla="*/ 24 w 24"/>
                  <a:gd name="T11" fmla="*/ 12 h 174"/>
                  <a:gd name="T12" fmla="*/ 24 w 24"/>
                  <a:gd name="T13" fmla="*/ 162 h 174"/>
                  <a:gd name="T14" fmla="*/ 24 w 24"/>
                  <a:gd name="T15" fmla="*/ 168 h 174"/>
                  <a:gd name="T16" fmla="*/ 18 w 24"/>
                  <a:gd name="T17" fmla="*/ 174 h 174"/>
                  <a:gd name="T18" fmla="*/ 6 w 24"/>
                  <a:gd name="T19" fmla="*/ 174 h 174"/>
                  <a:gd name="T20" fmla="*/ 0 w 24"/>
                  <a:gd name="T21" fmla="*/ 168 h 174"/>
                  <a:gd name="T22" fmla="*/ 0 w 24"/>
                  <a:gd name="T23" fmla="*/ 162 h 174"/>
                  <a:gd name="T24" fmla="*/ 0 w 24"/>
                  <a:gd name="T25" fmla="*/ 12 h 17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74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62"/>
                    </a:lnTo>
                    <a:lnTo>
                      <a:pt x="24" y="168"/>
                    </a:lnTo>
                    <a:lnTo>
                      <a:pt x="18" y="174"/>
                    </a:lnTo>
                    <a:lnTo>
                      <a:pt x="6" y="174"/>
                    </a:lnTo>
                    <a:lnTo>
                      <a:pt x="0" y="168"/>
                    </a:lnTo>
                    <a:lnTo>
                      <a:pt x="0" y="16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00" name="Freeform 140"/>
              <p:cNvSpPr>
                <a:spLocks/>
              </p:cNvSpPr>
              <p:nvPr/>
            </p:nvSpPr>
            <p:spPr bwMode="auto">
              <a:xfrm>
                <a:off x="2517264" y="2540292"/>
                <a:ext cx="104775" cy="38100"/>
              </a:xfrm>
              <a:custGeom>
                <a:avLst/>
                <a:gdLst>
                  <a:gd name="T0" fmla="*/ 12 w 66"/>
                  <a:gd name="T1" fmla="*/ 24 h 24"/>
                  <a:gd name="T2" fmla="*/ 6 w 66"/>
                  <a:gd name="T3" fmla="*/ 24 h 24"/>
                  <a:gd name="T4" fmla="*/ 0 w 66"/>
                  <a:gd name="T5" fmla="*/ 18 h 24"/>
                  <a:gd name="T6" fmla="*/ 0 w 66"/>
                  <a:gd name="T7" fmla="*/ 6 h 24"/>
                  <a:gd name="T8" fmla="*/ 6 w 66"/>
                  <a:gd name="T9" fmla="*/ 0 h 24"/>
                  <a:gd name="T10" fmla="*/ 12 w 66"/>
                  <a:gd name="T11" fmla="*/ 0 h 24"/>
                  <a:gd name="T12" fmla="*/ 54 w 66"/>
                  <a:gd name="T13" fmla="*/ 0 h 24"/>
                  <a:gd name="T14" fmla="*/ 60 w 66"/>
                  <a:gd name="T15" fmla="*/ 0 h 24"/>
                  <a:gd name="T16" fmla="*/ 66 w 66"/>
                  <a:gd name="T17" fmla="*/ 6 h 24"/>
                  <a:gd name="T18" fmla="*/ 66 w 66"/>
                  <a:gd name="T19" fmla="*/ 18 h 24"/>
                  <a:gd name="T20" fmla="*/ 60 w 66"/>
                  <a:gd name="T21" fmla="*/ 24 h 24"/>
                  <a:gd name="T22" fmla="*/ 54 w 66"/>
                  <a:gd name="T23" fmla="*/ 24 h 24"/>
                  <a:gd name="T24" fmla="*/ 12 w 66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6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54" y="0"/>
                    </a:lnTo>
                    <a:lnTo>
                      <a:pt x="60" y="0"/>
                    </a:lnTo>
                    <a:lnTo>
                      <a:pt x="66" y="6"/>
                    </a:lnTo>
                    <a:lnTo>
                      <a:pt x="66" y="18"/>
                    </a:lnTo>
                    <a:lnTo>
                      <a:pt x="60" y="24"/>
                    </a:lnTo>
                    <a:lnTo>
                      <a:pt x="54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01" name="Freeform 141"/>
              <p:cNvSpPr>
                <a:spLocks/>
              </p:cNvSpPr>
              <p:nvPr/>
            </p:nvSpPr>
            <p:spPr bwMode="auto">
              <a:xfrm>
                <a:off x="2583939" y="2540292"/>
                <a:ext cx="38100" cy="304800"/>
              </a:xfrm>
              <a:custGeom>
                <a:avLst/>
                <a:gdLst>
                  <a:gd name="T0" fmla="*/ 0 w 24"/>
                  <a:gd name="T1" fmla="*/ 12 h 192"/>
                  <a:gd name="T2" fmla="*/ 0 w 24"/>
                  <a:gd name="T3" fmla="*/ 6 h 192"/>
                  <a:gd name="T4" fmla="*/ 6 w 24"/>
                  <a:gd name="T5" fmla="*/ 0 h 192"/>
                  <a:gd name="T6" fmla="*/ 18 w 24"/>
                  <a:gd name="T7" fmla="*/ 0 h 192"/>
                  <a:gd name="T8" fmla="*/ 24 w 24"/>
                  <a:gd name="T9" fmla="*/ 6 h 192"/>
                  <a:gd name="T10" fmla="*/ 24 w 24"/>
                  <a:gd name="T11" fmla="*/ 12 h 192"/>
                  <a:gd name="T12" fmla="*/ 24 w 24"/>
                  <a:gd name="T13" fmla="*/ 180 h 192"/>
                  <a:gd name="T14" fmla="*/ 24 w 24"/>
                  <a:gd name="T15" fmla="*/ 186 h 192"/>
                  <a:gd name="T16" fmla="*/ 18 w 24"/>
                  <a:gd name="T17" fmla="*/ 192 h 192"/>
                  <a:gd name="T18" fmla="*/ 6 w 24"/>
                  <a:gd name="T19" fmla="*/ 192 h 192"/>
                  <a:gd name="T20" fmla="*/ 0 w 24"/>
                  <a:gd name="T21" fmla="*/ 186 h 192"/>
                  <a:gd name="T22" fmla="*/ 0 w 24"/>
                  <a:gd name="T23" fmla="*/ 180 h 192"/>
                  <a:gd name="T24" fmla="*/ 0 w 24"/>
                  <a:gd name="T25" fmla="*/ 12 h 19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92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80"/>
                    </a:lnTo>
                    <a:lnTo>
                      <a:pt x="24" y="186"/>
                    </a:lnTo>
                    <a:lnTo>
                      <a:pt x="18" y="192"/>
                    </a:lnTo>
                    <a:lnTo>
                      <a:pt x="6" y="192"/>
                    </a:lnTo>
                    <a:lnTo>
                      <a:pt x="0" y="186"/>
                    </a:lnTo>
                    <a:lnTo>
                      <a:pt x="0" y="18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02" name="Freeform 142"/>
              <p:cNvSpPr>
                <a:spLocks/>
              </p:cNvSpPr>
              <p:nvPr/>
            </p:nvSpPr>
            <p:spPr bwMode="auto">
              <a:xfrm>
                <a:off x="2583939" y="2806992"/>
                <a:ext cx="1181100" cy="38100"/>
              </a:xfrm>
              <a:custGeom>
                <a:avLst/>
                <a:gdLst>
                  <a:gd name="T0" fmla="*/ 12 w 744"/>
                  <a:gd name="T1" fmla="*/ 24 h 24"/>
                  <a:gd name="T2" fmla="*/ 6 w 744"/>
                  <a:gd name="T3" fmla="*/ 24 h 24"/>
                  <a:gd name="T4" fmla="*/ 0 w 744"/>
                  <a:gd name="T5" fmla="*/ 18 h 24"/>
                  <a:gd name="T6" fmla="*/ 0 w 744"/>
                  <a:gd name="T7" fmla="*/ 6 h 24"/>
                  <a:gd name="T8" fmla="*/ 6 w 744"/>
                  <a:gd name="T9" fmla="*/ 0 h 24"/>
                  <a:gd name="T10" fmla="*/ 12 w 744"/>
                  <a:gd name="T11" fmla="*/ 0 h 24"/>
                  <a:gd name="T12" fmla="*/ 732 w 744"/>
                  <a:gd name="T13" fmla="*/ 0 h 24"/>
                  <a:gd name="T14" fmla="*/ 738 w 744"/>
                  <a:gd name="T15" fmla="*/ 0 h 24"/>
                  <a:gd name="T16" fmla="*/ 744 w 744"/>
                  <a:gd name="T17" fmla="*/ 6 h 24"/>
                  <a:gd name="T18" fmla="*/ 744 w 744"/>
                  <a:gd name="T19" fmla="*/ 18 h 24"/>
                  <a:gd name="T20" fmla="*/ 738 w 744"/>
                  <a:gd name="T21" fmla="*/ 24 h 24"/>
                  <a:gd name="T22" fmla="*/ 732 w 744"/>
                  <a:gd name="T23" fmla="*/ 24 h 24"/>
                  <a:gd name="T24" fmla="*/ 12 w 744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44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732" y="0"/>
                    </a:lnTo>
                    <a:lnTo>
                      <a:pt x="738" y="0"/>
                    </a:lnTo>
                    <a:lnTo>
                      <a:pt x="744" y="6"/>
                    </a:lnTo>
                    <a:lnTo>
                      <a:pt x="744" y="18"/>
                    </a:lnTo>
                    <a:lnTo>
                      <a:pt x="738" y="24"/>
                    </a:lnTo>
                    <a:lnTo>
                      <a:pt x="73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03" name="Freeform 143"/>
              <p:cNvSpPr>
                <a:spLocks/>
              </p:cNvSpPr>
              <p:nvPr/>
            </p:nvSpPr>
            <p:spPr bwMode="auto">
              <a:xfrm>
                <a:off x="3726939" y="2806992"/>
                <a:ext cx="38100" cy="295275"/>
              </a:xfrm>
              <a:custGeom>
                <a:avLst/>
                <a:gdLst>
                  <a:gd name="T0" fmla="*/ 0 w 24"/>
                  <a:gd name="T1" fmla="*/ 12 h 186"/>
                  <a:gd name="T2" fmla="*/ 0 w 24"/>
                  <a:gd name="T3" fmla="*/ 6 h 186"/>
                  <a:gd name="T4" fmla="*/ 6 w 24"/>
                  <a:gd name="T5" fmla="*/ 0 h 186"/>
                  <a:gd name="T6" fmla="*/ 18 w 24"/>
                  <a:gd name="T7" fmla="*/ 0 h 186"/>
                  <a:gd name="T8" fmla="*/ 24 w 24"/>
                  <a:gd name="T9" fmla="*/ 6 h 186"/>
                  <a:gd name="T10" fmla="*/ 24 w 24"/>
                  <a:gd name="T11" fmla="*/ 12 h 186"/>
                  <a:gd name="T12" fmla="*/ 24 w 24"/>
                  <a:gd name="T13" fmla="*/ 174 h 186"/>
                  <a:gd name="T14" fmla="*/ 24 w 24"/>
                  <a:gd name="T15" fmla="*/ 180 h 186"/>
                  <a:gd name="T16" fmla="*/ 18 w 24"/>
                  <a:gd name="T17" fmla="*/ 186 h 186"/>
                  <a:gd name="T18" fmla="*/ 6 w 24"/>
                  <a:gd name="T19" fmla="*/ 186 h 186"/>
                  <a:gd name="T20" fmla="*/ 0 w 24"/>
                  <a:gd name="T21" fmla="*/ 180 h 186"/>
                  <a:gd name="T22" fmla="*/ 0 w 24"/>
                  <a:gd name="T23" fmla="*/ 174 h 186"/>
                  <a:gd name="T24" fmla="*/ 0 w 24"/>
                  <a:gd name="T25" fmla="*/ 12 h 1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86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18" y="186"/>
                    </a:lnTo>
                    <a:lnTo>
                      <a:pt x="6" y="186"/>
                    </a:lnTo>
                    <a:lnTo>
                      <a:pt x="0" y="180"/>
                    </a:lnTo>
                    <a:lnTo>
                      <a:pt x="0" y="174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04" name="Freeform 144"/>
              <p:cNvSpPr>
                <a:spLocks/>
              </p:cNvSpPr>
              <p:nvPr/>
            </p:nvSpPr>
            <p:spPr bwMode="auto">
              <a:xfrm>
                <a:off x="3726939" y="3064167"/>
                <a:ext cx="66675" cy="38100"/>
              </a:xfrm>
              <a:custGeom>
                <a:avLst/>
                <a:gdLst>
                  <a:gd name="T0" fmla="*/ 12 w 42"/>
                  <a:gd name="T1" fmla="*/ 24 h 24"/>
                  <a:gd name="T2" fmla="*/ 6 w 42"/>
                  <a:gd name="T3" fmla="*/ 24 h 24"/>
                  <a:gd name="T4" fmla="*/ 0 w 42"/>
                  <a:gd name="T5" fmla="*/ 18 h 24"/>
                  <a:gd name="T6" fmla="*/ 0 w 42"/>
                  <a:gd name="T7" fmla="*/ 6 h 24"/>
                  <a:gd name="T8" fmla="*/ 6 w 42"/>
                  <a:gd name="T9" fmla="*/ 0 h 24"/>
                  <a:gd name="T10" fmla="*/ 12 w 42"/>
                  <a:gd name="T11" fmla="*/ 0 h 24"/>
                  <a:gd name="T12" fmla="*/ 30 w 42"/>
                  <a:gd name="T13" fmla="*/ 0 h 24"/>
                  <a:gd name="T14" fmla="*/ 36 w 42"/>
                  <a:gd name="T15" fmla="*/ 0 h 24"/>
                  <a:gd name="T16" fmla="*/ 42 w 42"/>
                  <a:gd name="T17" fmla="*/ 6 h 24"/>
                  <a:gd name="T18" fmla="*/ 42 w 42"/>
                  <a:gd name="T19" fmla="*/ 18 h 24"/>
                  <a:gd name="T20" fmla="*/ 36 w 42"/>
                  <a:gd name="T21" fmla="*/ 24 h 24"/>
                  <a:gd name="T22" fmla="*/ 30 w 42"/>
                  <a:gd name="T23" fmla="*/ 24 h 24"/>
                  <a:gd name="T24" fmla="*/ 12 w 42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6"/>
                    </a:lnTo>
                    <a:lnTo>
                      <a:pt x="42" y="18"/>
                    </a:lnTo>
                    <a:lnTo>
                      <a:pt x="36" y="24"/>
                    </a:lnTo>
                    <a:lnTo>
                      <a:pt x="30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05" name="Freeform 145"/>
              <p:cNvSpPr>
                <a:spLocks/>
              </p:cNvSpPr>
              <p:nvPr/>
            </p:nvSpPr>
            <p:spPr bwMode="auto">
              <a:xfrm>
                <a:off x="3755514" y="3064167"/>
                <a:ext cx="38100" cy="304800"/>
              </a:xfrm>
              <a:custGeom>
                <a:avLst/>
                <a:gdLst>
                  <a:gd name="T0" fmla="*/ 0 w 24"/>
                  <a:gd name="T1" fmla="*/ 12 h 192"/>
                  <a:gd name="T2" fmla="*/ 0 w 24"/>
                  <a:gd name="T3" fmla="*/ 6 h 192"/>
                  <a:gd name="T4" fmla="*/ 6 w 24"/>
                  <a:gd name="T5" fmla="*/ 0 h 192"/>
                  <a:gd name="T6" fmla="*/ 18 w 24"/>
                  <a:gd name="T7" fmla="*/ 0 h 192"/>
                  <a:gd name="T8" fmla="*/ 24 w 24"/>
                  <a:gd name="T9" fmla="*/ 6 h 192"/>
                  <a:gd name="T10" fmla="*/ 24 w 24"/>
                  <a:gd name="T11" fmla="*/ 12 h 192"/>
                  <a:gd name="T12" fmla="*/ 24 w 24"/>
                  <a:gd name="T13" fmla="*/ 180 h 192"/>
                  <a:gd name="T14" fmla="*/ 24 w 24"/>
                  <a:gd name="T15" fmla="*/ 186 h 192"/>
                  <a:gd name="T16" fmla="*/ 18 w 24"/>
                  <a:gd name="T17" fmla="*/ 192 h 192"/>
                  <a:gd name="T18" fmla="*/ 6 w 24"/>
                  <a:gd name="T19" fmla="*/ 192 h 192"/>
                  <a:gd name="T20" fmla="*/ 0 w 24"/>
                  <a:gd name="T21" fmla="*/ 186 h 192"/>
                  <a:gd name="T22" fmla="*/ 0 w 24"/>
                  <a:gd name="T23" fmla="*/ 180 h 192"/>
                  <a:gd name="T24" fmla="*/ 0 w 24"/>
                  <a:gd name="T25" fmla="*/ 12 h 19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92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80"/>
                    </a:lnTo>
                    <a:lnTo>
                      <a:pt x="24" y="186"/>
                    </a:lnTo>
                    <a:lnTo>
                      <a:pt x="18" y="192"/>
                    </a:lnTo>
                    <a:lnTo>
                      <a:pt x="6" y="192"/>
                    </a:lnTo>
                    <a:lnTo>
                      <a:pt x="0" y="186"/>
                    </a:lnTo>
                    <a:lnTo>
                      <a:pt x="0" y="18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06" name="Freeform 146"/>
              <p:cNvSpPr>
                <a:spLocks/>
              </p:cNvSpPr>
              <p:nvPr/>
            </p:nvSpPr>
            <p:spPr bwMode="auto">
              <a:xfrm>
                <a:off x="3755514" y="3330867"/>
                <a:ext cx="95250" cy="38100"/>
              </a:xfrm>
              <a:custGeom>
                <a:avLst/>
                <a:gdLst>
                  <a:gd name="T0" fmla="*/ 12 w 60"/>
                  <a:gd name="T1" fmla="*/ 24 h 24"/>
                  <a:gd name="T2" fmla="*/ 6 w 60"/>
                  <a:gd name="T3" fmla="*/ 24 h 24"/>
                  <a:gd name="T4" fmla="*/ 0 w 60"/>
                  <a:gd name="T5" fmla="*/ 18 h 24"/>
                  <a:gd name="T6" fmla="*/ 0 w 60"/>
                  <a:gd name="T7" fmla="*/ 6 h 24"/>
                  <a:gd name="T8" fmla="*/ 6 w 60"/>
                  <a:gd name="T9" fmla="*/ 0 h 24"/>
                  <a:gd name="T10" fmla="*/ 12 w 60"/>
                  <a:gd name="T11" fmla="*/ 0 h 24"/>
                  <a:gd name="T12" fmla="*/ 48 w 60"/>
                  <a:gd name="T13" fmla="*/ 0 h 24"/>
                  <a:gd name="T14" fmla="*/ 54 w 60"/>
                  <a:gd name="T15" fmla="*/ 0 h 24"/>
                  <a:gd name="T16" fmla="*/ 60 w 60"/>
                  <a:gd name="T17" fmla="*/ 6 h 24"/>
                  <a:gd name="T18" fmla="*/ 60 w 60"/>
                  <a:gd name="T19" fmla="*/ 18 h 24"/>
                  <a:gd name="T20" fmla="*/ 54 w 60"/>
                  <a:gd name="T21" fmla="*/ 24 h 24"/>
                  <a:gd name="T22" fmla="*/ 48 w 60"/>
                  <a:gd name="T23" fmla="*/ 24 h 24"/>
                  <a:gd name="T24" fmla="*/ 12 w 60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0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6"/>
                    </a:lnTo>
                    <a:lnTo>
                      <a:pt x="60" y="18"/>
                    </a:lnTo>
                    <a:lnTo>
                      <a:pt x="54" y="24"/>
                    </a:lnTo>
                    <a:lnTo>
                      <a:pt x="48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07" name="Freeform 147"/>
              <p:cNvSpPr>
                <a:spLocks/>
              </p:cNvSpPr>
              <p:nvPr/>
            </p:nvSpPr>
            <p:spPr bwMode="auto">
              <a:xfrm>
                <a:off x="3812664" y="3330867"/>
                <a:ext cx="38100" cy="304800"/>
              </a:xfrm>
              <a:custGeom>
                <a:avLst/>
                <a:gdLst>
                  <a:gd name="T0" fmla="*/ 0 w 24"/>
                  <a:gd name="T1" fmla="*/ 12 h 192"/>
                  <a:gd name="T2" fmla="*/ 0 w 24"/>
                  <a:gd name="T3" fmla="*/ 6 h 192"/>
                  <a:gd name="T4" fmla="*/ 6 w 24"/>
                  <a:gd name="T5" fmla="*/ 0 h 192"/>
                  <a:gd name="T6" fmla="*/ 18 w 24"/>
                  <a:gd name="T7" fmla="*/ 0 h 192"/>
                  <a:gd name="T8" fmla="*/ 24 w 24"/>
                  <a:gd name="T9" fmla="*/ 6 h 192"/>
                  <a:gd name="T10" fmla="*/ 24 w 24"/>
                  <a:gd name="T11" fmla="*/ 12 h 192"/>
                  <a:gd name="T12" fmla="*/ 24 w 24"/>
                  <a:gd name="T13" fmla="*/ 180 h 192"/>
                  <a:gd name="T14" fmla="*/ 24 w 24"/>
                  <a:gd name="T15" fmla="*/ 186 h 192"/>
                  <a:gd name="T16" fmla="*/ 18 w 24"/>
                  <a:gd name="T17" fmla="*/ 192 h 192"/>
                  <a:gd name="T18" fmla="*/ 6 w 24"/>
                  <a:gd name="T19" fmla="*/ 192 h 192"/>
                  <a:gd name="T20" fmla="*/ 0 w 24"/>
                  <a:gd name="T21" fmla="*/ 186 h 192"/>
                  <a:gd name="T22" fmla="*/ 0 w 24"/>
                  <a:gd name="T23" fmla="*/ 180 h 192"/>
                  <a:gd name="T24" fmla="*/ 0 w 24"/>
                  <a:gd name="T25" fmla="*/ 12 h 19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92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80"/>
                    </a:lnTo>
                    <a:lnTo>
                      <a:pt x="24" y="186"/>
                    </a:lnTo>
                    <a:lnTo>
                      <a:pt x="18" y="192"/>
                    </a:lnTo>
                    <a:lnTo>
                      <a:pt x="6" y="192"/>
                    </a:lnTo>
                    <a:lnTo>
                      <a:pt x="0" y="186"/>
                    </a:lnTo>
                    <a:lnTo>
                      <a:pt x="0" y="18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08" name="Freeform 148"/>
              <p:cNvSpPr>
                <a:spLocks/>
              </p:cNvSpPr>
              <p:nvPr/>
            </p:nvSpPr>
            <p:spPr bwMode="auto">
              <a:xfrm>
                <a:off x="3812664" y="3597567"/>
                <a:ext cx="619125" cy="38100"/>
              </a:xfrm>
              <a:custGeom>
                <a:avLst/>
                <a:gdLst>
                  <a:gd name="T0" fmla="*/ 12 w 390"/>
                  <a:gd name="T1" fmla="*/ 24 h 24"/>
                  <a:gd name="T2" fmla="*/ 6 w 390"/>
                  <a:gd name="T3" fmla="*/ 24 h 24"/>
                  <a:gd name="T4" fmla="*/ 0 w 390"/>
                  <a:gd name="T5" fmla="*/ 18 h 24"/>
                  <a:gd name="T6" fmla="*/ 0 w 390"/>
                  <a:gd name="T7" fmla="*/ 6 h 24"/>
                  <a:gd name="T8" fmla="*/ 6 w 390"/>
                  <a:gd name="T9" fmla="*/ 0 h 24"/>
                  <a:gd name="T10" fmla="*/ 12 w 390"/>
                  <a:gd name="T11" fmla="*/ 0 h 24"/>
                  <a:gd name="T12" fmla="*/ 378 w 390"/>
                  <a:gd name="T13" fmla="*/ 0 h 24"/>
                  <a:gd name="T14" fmla="*/ 384 w 390"/>
                  <a:gd name="T15" fmla="*/ 0 h 24"/>
                  <a:gd name="T16" fmla="*/ 390 w 390"/>
                  <a:gd name="T17" fmla="*/ 6 h 24"/>
                  <a:gd name="T18" fmla="*/ 390 w 390"/>
                  <a:gd name="T19" fmla="*/ 18 h 24"/>
                  <a:gd name="T20" fmla="*/ 384 w 390"/>
                  <a:gd name="T21" fmla="*/ 24 h 24"/>
                  <a:gd name="T22" fmla="*/ 378 w 390"/>
                  <a:gd name="T23" fmla="*/ 24 h 24"/>
                  <a:gd name="T24" fmla="*/ 12 w 390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90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378" y="0"/>
                    </a:lnTo>
                    <a:lnTo>
                      <a:pt x="384" y="0"/>
                    </a:lnTo>
                    <a:lnTo>
                      <a:pt x="390" y="6"/>
                    </a:lnTo>
                    <a:lnTo>
                      <a:pt x="390" y="18"/>
                    </a:lnTo>
                    <a:lnTo>
                      <a:pt x="384" y="24"/>
                    </a:lnTo>
                    <a:lnTo>
                      <a:pt x="378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09" name="Freeform 149"/>
              <p:cNvSpPr>
                <a:spLocks/>
              </p:cNvSpPr>
              <p:nvPr/>
            </p:nvSpPr>
            <p:spPr bwMode="auto">
              <a:xfrm>
                <a:off x="4393689" y="3597567"/>
                <a:ext cx="38100" cy="295275"/>
              </a:xfrm>
              <a:custGeom>
                <a:avLst/>
                <a:gdLst>
                  <a:gd name="T0" fmla="*/ 0 w 24"/>
                  <a:gd name="T1" fmla="*/ 12 h 186"/>
                  <a:gd name="T2" fmla="*/ 0 w 24"/>
                  <a:gd name="T3" fmla="*/ 6 h 186"/>
                  <a:gd name="T4" fmla="*/ 6 w 24"/>
                  <a:gd name="T5" fmla="*/ 0 h 186"/>
                  <a:gd name="T6" fmla="*/ 18 w 24"/>
                  <a:gd name="T7" fmla="*/ 0 h 186"/>
                  <a:gd name="T8" fmla="*/ 24 w 24"/>
                  <a:gd name="T9" fmla="*/ 6 h 186"/>
                  <a:gd name="T10" fmla="*/ 24 w 24"/>
                  <a:gd name="T11" fmla="*/ 12 h 186"/>
                  <a:gd name="T12" fmla="*/ 24 w 24"/>
                  <a:gd name="T13" fmla="*/ 174 h 186"/>
                  <a:gd name="T14" fmla="*/ 24 w 24"/>
                  <a:gd name="T15" fmla="*/ 180 h 186"/>
                  <a:gd name="T16" fmla="*/ 18 w 24"/>
                  <a:gd name="T17" fmla="*/ 186 h 186"/>
                  <a:gd name="T18" fmla="*/ 6 w 24"/>
                  <a:gd name="T19" fmla="*/ 186 h 186"/>
                  <a:gd name="T20" fmla="*/ 0 w 24"/>
                  <a:gd name="T21" fmla="*/ 180 h 186"/>
                  <a:gd name="T22" fmla="*/ 0 w 24"/>
                  <a:gd name="T23" fmla="*/ 174 h 186"/>
                  <a:gd name="T24" fmla="*/ 0 w 24"/>
                  <a:gd name="T25" fmla="*/ 12 h 1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86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18" y="186"/>
                    </a:lnTo>
                    <a:lnTo>
                      <a:pt x="6" y="186"/>
                    </a:lnTo>
                    <a:lnTo>
                      <a:pt x="0" y="180"/>
                    </a:lnTo>
                    <a:lnTo>
                      <a:pt x="0" y="174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10" name="Freeform 150"/>
              <p:cNvSpPr>
                <a:spLocks/>
              </p:cNvSpPr>
              <p:nvPr/>
            </p:nvSpPr>
            <p:spPr bwMode="auto">
              <a:xfrm>
                <a:off x="4393689" y="3854742"/>
                <a:ext cx="600075" cy="38100"/>
              </a:xfrm>
              <a:custGeom>
                <a:avLst/>
                <a:gdLst>
                  <a:gd name="T0" fmla="*/ 12 w 378"/>
                  <a:gd name="T1" fmla="*/ 24 h 24"/>
                  <a:gd name="T2" fmla="*/ 6 w 378"/>
                  <a:gd name="T3" fmla="*/ 24 h 24"/>
                  <a:gd name="T4" fmla="*/ 0 w 378"/>
                  <a:gd name="T5" fmla="*/ 18 h 24"/>
                  <a:gd name="T6" fmla="*/ 0 w 378"/>
                  <a:gd name="T7" fmla="*/ 6 h 24"/>
                  <a:gd name="T8" fmla="*/ 6 w 378"/>
                  <a:gd name="T9" fmla="*/ 0 h 24"/>
                  <a:gd name="T10" fmla="*/ 12 w 378"/>
                  <a:gd name="T11" fmla="*/ 0 h 24"/>
                  <a:gd name="T12" fmla="*/ 366 w 378"/>
                  <a:gd name="T13" fmla="*/ 0 h 24"/>
                  <a:gd name="T14" fmla="*/ 372 w 378"/>
                  <a:gd name="T15" fmla="*/ 0 h 24"/>
                  <a:gd name="T16" fmla="*/ 378 w 378"/>
                  <a:gd name="T17" fmla="*/ 6 h 24"/>
                  <a:gd name="T18" fmla="*/ 378 w 378"/>
                  <a:gd name="T19" fmla="*/ 18 h 24"/>
                  <a:gd name="T20" fmla="*/ 372 w 378"/>
                  <a:gd name="T21" fmla="*/ 24 h 24"/>
                  <a:gd name="T22" fmla="*/ 366 w 378"/>
                  <a:gd name="T23" fmla="*/ 24 h 24"/>
                  <a:gd name="T24" fmla="*/ 12 w 378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78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366" y="0"/>
                    </a:lnTo>
                    <a:lnTo>
                      <a:pt x="372" y="0"/>
                    </a:lnTo>
                    <a:lnTo>
                      <a:pt x="378" y="6"/>
                    </a:lnTo>
                    <a:lnTo>
                      <a:pt x="378" y="18"/>
                    </a:lnTo>
                    <a:lnTo>
                      <a:pt x="372" y="24"/>
                    </a:lnTo>
                    <a:lnTo>
                      <a:pt x="366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11" name="Freeform 151"/>
              <p:cNvSpPr>
                <a:spLocks/>
              </p:cNvSpPr>
              <p:nvPr/>
            </p:nvSpPr>
            <p:spPr bwMode="auto">
              <a:xfrm>
                <a:off x="4955664" y="3854742"/>
                <a:ext cx="971550" cy="38100"/>
              </a:xfrm>
              <a:custGeom>
                <a:avLst/>
                <a:gdLst>
                  <a:gd name="T0" fmla="*/ 12 w 612"/>
                  <a:gd name="T1" fmla="*/ 24 h 24"/>
                  <a:gd name="T2" fmla="*/ 6 w 612"/>
                  <a:gd name="T3" fmla="*/ 24 h 24"/>
                  <a:gd name="T4" fmla="*/ 0 w 612"/>
                  <a:gd name="T5" fmla="*/ 18 h 24"/>
                  <a:gd name="T6" fmla="*/ 0 w 612"/>
                  <a:gd name="T7" fmla="*/ 6 h 24"/>
                  <a:gd name="T8" fmla="*/ 6 w 612"/>
                  <a:gd name="T9" fmla="*/ 0 h 24"/>
                  <a:gd name="T10" fmla="*/ 12 w 612"/>
                  <a:gd name="T11" fmla="*/ 0 h 24"/>
                  <a:gd name="T12" fmla="*/ 600 w 612"/>
                  <a:gd name="T13" fmla="*/ 0 h 24"/>
                  <a:gd name="T14" fmla="*/ 606 w 612"/>
                  <a:gd name="T15" fmla="*/ 0 h 24"/>
                  <a:gd name="T16" fmla="*/ 612 w 612"/>
                  <a:gd name="T17" fmla="*/ 6 h 24"/>
                  <a:gd name="T18" fmla="*/ 612 w 612"/>
                  <a:gd name="T19" fmla="*/ 18 h 24"/>
                  <a:gd name="T20" fmla="*/ 606 w 612"/>
                  <a:gd name="T21" fmla="*/ 24 h 24"/>
                  <a:gd name="T22" fmla="*/ 600 w 612"/>
                  <a:gd name="T23" fmla="*/ 24 h 24"/>
                  <a:gd name="T24" fmla="*/ 12 w 612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12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600" y="0"/>
                    </a:lnTo>
                    <a:lnTo>
                      <a:pt x="606" y="0"/>
                    </a:lnTo>
                    <a:lnTo>
                      <a:pt x="612" y="6"/>
                    </a:lnTo>
                    <a:lnTo>
                      <a:pt x="612" y="18"/>
                    </a:lnTo>
                    <a:lnTo>
                      <a:pt x="606" y="24"/>
                    </a:lnTo>
                    <a:lnTo>
                      <a:pt x="600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12" name="Freeform 152"/>
              <p:cNvSpPr>
                <a:spLocks/>
              </p:cNvSpPr>
              <p:nvPr/>
            </p:nvSpPr>
            <p:spPr bwMode="auto">
              <a:xfrm>
                <a:off x="5889114" y="3854742"/>
                <a:ext cx="57150" cy="38100"/>
              </a:xfrm>
              <a:custGeom>
                <a:avLst/>
                <a:gdLst>
                  <a:gd name="T0" fmla="*/ 12 w 36"/>
                  <a:gd name="T1" fmla="*/ 24 h 24"/>
                  <a:gd name="T2" fmla="*/ 6 w 36"/>
                  <a:gd name="T3" fmla="*/ 24 h 24"/>
                  <a:gd name="T4" fmla="*/ 0 w 36"/>
                  <a:gd name="T5" fmla="*/ 18 h 24"/>
                  <a:gd name="T6" fmla="*/ 0 w 36"/>
                  <a:gd name="T7" fmla="*/ 6 h 24"/>
                  <a:gd name="T8" fmla="*/ 6 w 36"/>
                  <a:gd name="T9" fmla="*/ 0 h 24"/>
                  <a:gd name="T10" fmla="*/ 12 w 36"/>
                  <a:gd name="T11" fmla="*/ 0 h 24"/>
                  <a:gd name="T12" fmla="*/ 24 w 36"/>
                  <a:gd name="T13" fmla="*/ 0 h 24"/>
                  <a:gd name="T14" fmla="*/ 30 w 36"/>
                  <a:gd name="T15" fmla="*/ 0 h 24"/>
                  <a:gd name="T16" fmla="*/ 36 w 36"/>
                  <a:gd name="T17" fmla="*/ 6 h 24"/>
                  <a:gd name="T18" fmla="*/ 36 w 36"/>
                  <a:gd name="T19" fmla="*/ 18 h 24"/>
                  <a:gd name="T20" fmla="*/ 30 w 36"/>
                  <a:gd name="T21" fmla="*/ 24 h 24"/>
                  <a:gd name="T22" fmla="*/ 24 w 36"/>
                  <a:gd name="T23" fmla="*/ 24 h 24"/>
                  <a:gd name="T24" fmla="*/ 12 w 36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6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6"/>
                    </a:lnTo>
                    <a:lnTo>
                      <a:pt x="36" y="18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13" name="Freeform 153"/>
              <p:cNvSpPr>
                <a:spLocks/>
              </p:cNvSpPr>
              <p:nvPr/>
            </p:nvSpPr>
            <p:spPr bwMode="auto">
              <a:xfrm>
                <a:off x="5908164" y="3854742"/>
                <a:ext cx="38100" cy="428625"/>
              </a:xfrm>
              <a:custGeom>
                <a:avLst/>
                <a:gdLst>
                  <a:gd name="T0" fmla="*/ 0 w 24"/>
                  <a:gd name="T1" fmla="*/ 12 h 270"/>
                  <a:gd name="T2" fmla="*/ 0 w 24"/>
                  <a:gd name="T3" fmla="*/ 6 h 270"/>
                  <a:gd name="T4" fmla="*/ 6 w 24"/>
                  <a:gd name="T5" fmla="*/ 0 h 270"/>
                  <a:gd name="T6" fmla="*/ 18 w 24"/>
                  <a:gd name="T7" fmla="*/ 0 h 270"/>
                  <a:gd name="T8" fmla="*/ 24 w 24"/>
                  <a:gd name="T9" fmla="*/ 6 h 270"/>
                  <a:gd name="T10" fmla="*/ 24 w 24"/>
                  <a:gd name="T11" fmla="*/ 12 h 270"/>
                  <a:gd name="T12" fmla="*/ 24 w 24"/>
                  <a:gd name="T13" fmla="*/ 258 h 270"/>
                  <a:gd name="T14" fmla="*/ 24 w 24"/>
                  <a:gd name="T15" fmla="*/ 264 h 270"/>
                  <a:gd name="T16" fmla="*/ 18 w 24"/>
                  <a:gd name="T17" fmla="*/ 270 h 270"/>
                  <a:gd name="T18" fmla="*/ 6 w 24"/>
                  <a:gd name="T19" fmla="*/ 270 h 270"/>
                  <a:gd name="T20" fmla="*/ 0 w 24"/>
                  <a:gd name="T21" fmla="*/ 264 h 270"/>
                  <a:gd name="T22" fmla="*/ 0 w 24"/>
                  <a:gd name="T23" fmla="*/ 258 h 270"/>
                  <a:gd name="T24" fmla="*/ 0 w 24"/>
                  <a:gd name="T25" fmla="*/ 12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270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258"/>
                    </a:lnTo>
                    <a:lnTo>
                      <a:pt x="24" y="264"/>
                    </a:lnTo>
                    <a:lnTo>
                      <a:pt x="18" y="270"/>
                    </a:lnTo>
                    <a:lnTo>
                      <a:pt x="6" y="270"/>
                    </a:lnTo>
                    <a:lnTo>
                      <a:pt x="0" y="264"/>
                    </a:lnTo>
                    <a:lnTo>
                      <a:pt x="0" y="25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14" name="Freeform 154"/>
              <p:cNvSpPr>
                <a:spLocks/>
              </p:cNvSpPr>
              <p:nvPr/>
            </p:nvSpPr>
            <p:spPr bwMode="auto">
              <a:xfrm>
                <a:off x="5908164" y="4245267"/>
                <a:ext cx="152400" cy="38100"/>
              </a:xfrm>
              <a:custGeom>
                <a:avLst/>
                <a:gdLst>
                  <a:gd name="T0" fmla="*/ 12 w 96"/>
                  <a:gd name="T1" fmla="*/ 24 h 24"/>
                  <a:gd name="T2" fmla="*/ 6 w 96"/>
                  <a:gd name="T3" fmla="*/ 24 h 24"/>
                  <a:gd name="T4" fmla="*/ 0 w 96"/>
                  <a:gd name="T5" fmla="*/ 18 h 24"/>
                  <a:gd name="T6" fmla="*/ 0 w 96"/>
                  <a:gd name="T7" fmla="*/ 6 h 24"/>
                  <a:gd name="T8" fmla="*/ 6 w 96"/>
                  <a:gd name="T9" fmla="*/ 0 h 24"/>
                  <a:gd name="T10" fmla="*/ 12 w 96"/>
                  <a:gd name="T11" fmla="*/ 0 h 24"/>
                  <a:gd name="T12" fmla="*/ 84 w 96"/>
                  <a:gd name="T13" fmla="*/ 0 h 24"/>
                  <a:gd name="T14" fmla="*/ 90 w 96"/>
                  <a:gd name="T15" fmla="*/ 0 h 24"/>
                  <a:gd name="T16" fmla="*/ 96 w 96"/>
                  <a:gd name="T17" fmla="*/ 6 h 24"/>
                  <a:gd name="T18" fmla="*/ 96 w 96"/>
                  <a:gd name="T19" fmla="*/ 18 h 24"/>
                  <a:gd name="T20" fmla="*/ 90 w 96"/>
                  <a:gd name="T21" fmla="*/ 24 h 24"/>
                  <a:gd name="T22" fmla="*/ 84 w 96"/>
                  <a:gd name="T23" fmla="*/ 24 h 24"/>
                  <a:gd name="T24" fmla="*/ 12 w 96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6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96" y="6"/>
                    </a:lnTo>
                    <a:lnTo>
                      <a:pt x="96" y="18"/>
                    </a:lnTo>
                    <a:lnTo>
                      <a:pt x="90" y="24"/>
                    </a:lnTo>
                    <a:lnTo>
                      <a:pt x="84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15" name="Freeform 155"/>
              <p:cNvSpPr>
                <a:spLocks/>
              </p:cNvSpPr>
              <p:nvPr/>
            </p:nvSpPr>
            <p:spPr bwMode="auto">
              <a:xfrm>
                <a:off x="6022464" y="4245267"/>
                <a:ext cx="38100" cy="438150"/>
              </a:xfrm>
              <a:custGeom>
                <a:avLst/>
                <a:gdLst>
                  <a:gd name="T0" fmla="*/ 0 w 24"/>
                  <a:gd name="T1" fmla="*/ 12 h 276"/>
                  <a:gd name="T2" fmla="*/ 0 w 24"/>
                  <a:gd name="T3" fmla="*/ 6 h 276"/>
                  <a:gd name="T4" fmla="*/ 6 w 24"/>
                  <a:gd name="T5" fmla="*/ 0 h 276"/>
                  <a:gd name="T6" fmla="*/ 18 w 24"/>
                  <a:gd name="T7" fmla="*/ 0 h 276"/>
                  <a:gd name="T8" fmla="*/ 24 w 24"/>
                  <a:gd name="T9" fmla="*/ 6 h 276"/>
                  <a:gd name="T10" fmla="*/ 24 w 24"/>
                  <a:gd name="T11" fmla="*/ 12 h 276"/>
                  <a:gd name="T12" fmla="*/ 24 w 24"/>
                  <a:gd name="T13" fmla="*/ 264 h 276"/>
                  <a:gd name="T14" fmla="*/ 24 w 24"/>
                  <a:gd name="T15" fmla="*/ 270 h 276"/>
                  <a:gd name="T16" fmla="*/ 18 w 24"/>
                  <a:gd name="T17" fmla="*/ 276 h 276"/>
                  <a:gd name="T18" fmla="*/ 6 w 24"/>
                  <a:gd name="T19" fmla="*/ 276 h 276"/>
                  <a:gd name="T20" fmla="*/ 0 w 24"/>
                  <a:gd name="T21" fmla="*/ 270 h 276"/>
                  <a:gd name="T22" fmla="*/ 0 w 24"/>
                  <a:gd name="T23" fmla="*/ 264 h 276"/>
                  <a:gd name="T24" fmla="*/ 0 w 24"/>
                  <a:gd name="T25" fmla="*/ 12 h 27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276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264"/>
                    </a:lnTo>
                    <a:lnTo>
                      <a:pt x="24" y="270"/>
                    </a:lnTo>
                    <a:lnTo>
                      <a:pt x="18" y="276"/>
                    </a:lnTo>
                    <a:lnTo>
                      <a:pt x="6" y="276"/>
                    </a:lnTo>
                    <a:lnTo>
                      <a:pt x="0" y="270"/>
                    </a:lnTo>
                    <a:lnTo>
                      <a:pt x="0" y="264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16" name="Freeform 156"/>
              <p:cNvSpPr>
                <a:spLocks/>
              </p:cNvSpPr>
              <p:nvPr/>
            </p:nvSpPr>
            <p:spPr bwMode="auto">
              <a:xfrm>
                <a:off x="6022464" y="4645317"/>
                <a:ext cx="228600" cy="38100"/>
              </a:xfrm>
              <a:custGeom>
                <a:avLst/>
                <a:gdLst>
                  <a:gd name="T0" fmla="*/ 12 w 144"/>
                  <a:gd name="T1" fmla="*/ 24 h 24"/>
                  <a:gd name="T2" fmla="*/ 6 w 144"/>
                  <a:gd name="T3" fmla="*/ 24 h 24"/>
                  <a:gd name="T4" fmla="*/ 0 w 144"/>
                  <a:gd name="T5" fmla="*/ 18 h 24"/>
                  <a:gd name="T6" fmla="*/ 0 w 144"/>
                  <a:gd name="T7" fmla="*/ 6 h 24"/>
                  <a:gd name="T8" fmla="*/ 6 w 144"/>
                  <a:gd name="T9" fmla="*/ 0 h 24"/>
                  <a:gd name="T10" fmla="*/ 12 w 144"/>
                  <a:gd name="T11" fmla="*/ 0 h 24"/>
                  <a:gd name="T12" fmla="*/ 132 w 144"/>
                  <a:gd name="T13" fmla="*/ 0 h 24"/>
                  <a:gd name="T14" fmla="*/ 138 w 144"/>
                  <a:gd name="T15" fmla="*/ 0 h 24"/>
                  <a:gd name="T16" fmla="*/ 144 w 144"/>
                  <a:gd name="T17" fmla="*/ 6 h 24"/>
                  <a:gd name="T18" fmla="*/ 144 w 144"/>
                  <a:gd name="T19" fmla="*/ 18 h 24"/>
                  <a:gd name="T20" fmla="*/ 138 w 144"/>
                  <a:gd name="T21" fmla="*/ 24 h 24"/>
                  <a:gd name="T22" fmla="*/ 132 w 144"/>
                  <a:gd name="T23" fmla="*/ 24 h 24"/>
                  <a:gd name="T24" fmla="*/ 12 w 144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6"/>
                    </a:lnTo>
                    <a:lnTo>
                      <a:pt x="144" y="18"/>
                    </a:lnTo>
                    <a:lnTo>
                      <a:pt x="138" y="24"/>
                    </a:lnTo>
                    <a:lnTo>
                      <a:pt x="13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17" name="Freeform 157"/>
              <p:cNvSpPr>
                <a:spLocks/>
              </p:cNvSpPr>
              <p:nvPr/>
            </p:nvSpPr>
            <p:spPr bwMode="auto">
              <a:xfrm>
                <a:off x="6212964" y="4645317"/>
                <a:ext cx="38100" cy="428625"/>
              </a:xfrm>
              <a:custGeom>
                <a:avLst/>
                <a:gdLst>
                  <a:gd name="T0" fmla="*/ 0 w 24"/>
                  <a:gd name="T1" fmla="*/ 12 h 270"/>
                  <a:gd name="T2" fmla="*/ 0 w 24"/>
                  <a:gd name="T3" fmla="*/ 6 h 270"/>
                  <a:gd name="T4" fmla="*/ 6 w 24"/>
                  <a:gd name="T5" fmla="*/ 0 h 270"/>
                  <a:gd name="T6" fmla="*/ 18 w 24"/>
                  <a:gd name="T7" fmla="*/ 0 h 270"/>
                  <a:gd name="T8" fmla="*/ 24 w 24"/>
                  <a:gd name="T9" fmla="*/ 6 h 270"/>
                  <a:gd name="T10" fmla="*/ 24 w 24"/>
                  <a:gd name="T11" fmla="*/ 12 h 270"/>
                  <a:gd name="T12" fmla="*/ 24 w 24"/>
                  <a:gd name="T13" fmla="*/ 258 h 270"/>
                  <a:gd name="T14" fmla="*/ 24 w 24"/>
                  <a:gd name="T15" fmla="*/ 264 h 270"/>
                  <a:gd name="T16" fmla="*/ 18 w 24"/>
                  <a:gd name="T17" fmla="*/ 270 h 270"/>
                  <a:gd name="T18" fmla="*/ 6 w 24"/>
                  <a:gd name="T19" fmla="*/ 270 h 270"/>
                  <a:gd name="T20" fmla="*/ 0 w 24"/>
                  <a:gd name="T21" fmla="*/ 264 h 270"/>
                  <a:gd name="T22" fmla="*/ 0 w 24"/>
                  <a:gd name="T23" fmla="*/ 258 h 270"/>
                  <a:gd name="T24" fmla="*/ 0 w 24"/>
                  <a:gd name="T25" fmla="*/ 12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270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258"/>
                    </a:lnTo>
                    <a:lnTo>
                      <a:pt x="24" y="264"/>
                    </a:lnTo>
                    <a:lnTo>
                      <a:pt x="18" y="270"/>
                    </a:lnTo>
                    <a:lnTo>
                      <a:pt x="6" y="270"/>
                    </a:lnTo>
                    <a:lnTo>
                      <a:pt x="0" y="264"/>
                    </a:lnTo>
                    <a:lnTo>
                      <a:pt x="0" y="25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18" name="Freeform 158"/>
              <p:cNvSpPr>
                <a:spLocks/>
              </p:cNvSpPr>
              <p:nvPr/>
            </p:nvSpPr>
            <p:spPr bwMode="auto">
              <a:xfrm>
                <a:off x="6212964" y="5035842"/>
                <a:ext cx="1600200" cy="38100"/>
              </a:xfrm>
              <a:custGeom>
                <a:avLst/>
                <a:gdLst>
                  <a:gd name="T0" fmla="*/ 12 w 1008"/>
                  <a:gd name="T1" fmla="*/ 24 h 24"/>
                  <a:gd name="T2" fmla="*/ 6 w 1008"/>
                  <a:gd name="T3" fmla="*/ 24 h 24"/>
                  <a:gd name="T4" fmla="*/ 0 w 1008"/>
                  <a:gd name="T5" fmla="*/ 18 h 24"/>
                  <a:gd name="T6" fmla="*/ 0 w 1008"/>
                  <a:gd name="T7" fmla="*/ 6 h 24"/>
                  <a:gd name="T8" fmla="*/ 6 w 1008"/>
                  <a:gd name="T9" fmla="*/ 0 h 24"/>
                  <a:gd name="T10" fmla="*/ 12 w 1008"/>
                  <a:gd name="T11" fmla="*/ 0 h 24"/>
                  <a:gd name="T12" fmla="*/ 996 w 1008"/>
                  <a:gd name="T13" fmla="*/ 0 h 24"/>
                  <a:gd name="T14" fmla="*/ 1002 w 1008"/>
                  <a:gd name="T15" fmla="*/ 0 h 24"/>
                  <a:gd name="T16" fmla="*/ 1008 w 1008"/>
                  <a:gd name="T17" fmla="*/ 6 h 24"/>
                  <a:gd name="T18" fmla="*/ 1008 w 1008"/>
                  <a:gd name="T19" fmla="*/ 18 h 24"/>
                  <a:gd name="T20" fmla="*/ 1002 w 1008"/>
                  <a:gd name="T21" fmla="*/ 24 h 24"/>
                  <a:gd name="T22" fmla="*/ 996 w 1008"/>
                  <a:gd name="T23" fmla="*/ 24 h 24"/>
                  <a:gd name="T24" fmla="*/ 12 w 1008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08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996" y="0"/>
                    </a:lnTo>
                    <a:lnTo>
                      <a:pt x="1002" y="0"/>
                    </a:lnTo>
                    <a:lnTo>
                      <a:pt x="1008" y="6"/>
                    </a:lnTo>
                    <a:lnTo>
                      <a:pt x="1008" y="18"/>
                    </a:lnTo>
                    <a:lnTo>
                      <a:pt x="1002" y="24"/>
                    </a:lnTo>
                    <a:lnTo>
                      <a:pt x="996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98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19" name="Freeform 159"/>
              <p:cNvSpPr>
                <a:spLocks/>
              </p:cNvSpPr>
              <p:nvPr/>
            </p:nvSpPr>
            <p:spPr bwMode="auto">
              <a:xfrm>
                <a:off x="1498089" y="1340142"/>
                <a:ext cx="66675" cy="38100"/>
              </a:xfrm>
              <a:custGeom>
                <a:avLst/>
                <a:gdLst>
                  <a:gd name="T0" fmla="*/ 12 w 42"/>
                  <a:gd name="T1" fmla="*/ 24 h 24"/>
                  <a:gd name="T2" fmla="*/ 6 w 42"/>
                  <a:gd name="T3" fmla="*/ 24 h 24"/>
                  <a:gd name="T4" fmla="*/ 0 w 42"/>
                  <a:gd name="T5" fmla="*/ 18 h 24"/>
                  <a:gd name="T6" fmla="*/ 0 w 42"/>
                  <a:gd name="T7" fmla="*/ 6 h 24"/>
                  <a:gd name="T8" fmla="*/ 6 w 42"/>
                  <a:gd name="T9" fmla="*/ 0 h 24"/>
                  <a:gd name="T10" fmla="*/ 12 w 42"/>
                  <a:gd name="T11" fmla="*/ 0 h 24"/>
                  <a:gd name="T12" fmla="*/ 30 w 42"/>
                  <a:gd name="T13" fmla="*/ 0 h 24"/>
                  <a:gd name="T14" fmla="*/ 36 w 42"/>
                  <a:gd name="T15" fmla="*/ 0 h 24"/>
                  <a:gd name="T16" fmla="*/ 42 w 42"/>
                  <a:gd name="T17" fmla="*/ 6 h 24"/>
                  <a:gd name="T18" fmla="*/ 42 w 42"/>
                  <a:gd name="T19" fmla="*/ 18 h 24"/>
                  <a:gd name="T20" fmla="*/ 36 w 42"/>
                  <a:gd name="T21" fmla="*/ 24 h 24"/>
                  <a:gd name="T22" fmla="*/ 30 w 42"/>
                  <a:gd name="T23" fmla="*/ 24 h 24"/>
                  <a:gd name="T24" fmla="*/ 12 w 42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42" y="6"/>
                    </a:lnTo>
                    <a:lnTo>
                      <a:pt x="42" y="18"/>
                    </a:lnTo>
                    <a:lnTo>
                      <a:pt x="36" y="24"/>
                    </a:lnTo>
                    <a:lnTo>
                      <a:pt x="30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20" name="Freeform 160"/>
              <p:cNvSpPr>
                <a:spLocks/>
              </p:cNvSpPr>
              <p:nvPr/>
            </p:nvSpPr>
            <p:spPr bwMode="auto">
              <a:xfrm>
                <a:off x="1526664" y="1340142"/>
                <a:ext cx="38100" cy="295275"/>
              </a:xfrm>
              <a:custGeom>
                <a:avLst/>
                <a:gdLst>
                  <a:gd name="T0" fmla="*/ 0 w 24"/>
                  <a:gd name="T1" fmla="*/ 12 h 186"/>
                  <a:gd name="T2" fmla="*/ 0 w 24"/>
                  <a:gd name="T3" fmla="*/ 6 h 186"/>
                  <a:gd name="T4" fmla="*/ 6 w 24"/>
                  <a:gd name="T5" fmla="*/ 0 h 186"/>
                  <a:gd name="T6" fmla="*/ 18 w 24"/>
                  <a:gd name="T7" fmla="*/ 0 h 186"/>
                  <a:gd name="T8" fmla="*/ 24 w 24"/>
                  <a:gd name="T9" fmla="*/ 6 h 186"/>
                  <a:gd name="T10" fmla="*/ 24 w 24"/>
                  <a:gd name="T11" fmla="*/ 12 h 186"/>
                  <a:gd name="T12" fmla="*/ 24 w 24"/>
                  <a:gd name="T13" fmla="*/ 174 h 186"/>
                  <a:gd name="T14" fmla="*/ 24 w 24"/>
                  <a:gd name="T15" fmla="*/ 180 h 186"/>
                  <a:gd name="T16" fmla="*/ 18 w 24"/>
                  <a:gd name="T17" fmla="*/ 186 h 186"/>
                  <a:gd name="T18" fmla="*/ 6 w 24"/>
                  <a:gd name="T19" fmla="*/ 186 h 186"/>
                  <a:gd name="T20" fmla="*/ 0 w 24"/>
                  <a:gd name="T21" fmla="*/ 180 h 186"/>
                  <a:gd name="T22" fmla="*/ 0 w 24"/>
                  <a:gd name="T23" fmla="*/ 174 h 186"/>
                  <a:gd name="T24" fmla="*/ 0 w 24"/>
                  <a:gd name="T25" fmla="*/ 12 h 1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86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18" y="186"/>
                    </a:lnTo>
                    <a:lnTo>
                      <a:pt x="6" y="186"/>
                    </a:lnTo>
                    <a:lnTo>
                      <a:pt x="0" y="180"/>
                    </a:lnTo>
                    <a:lnTo>
                      <a:pt x="0" y="174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21" name="Freeform 161"/>
              <p:cNvSpPr>
                <a:spLocks/>
              </p:cNvSpPr>
              <p:nvPr/>
            </p:nvSpPr>
            <p:spPr bwMode="auto">
              <a:xfrm>
                <a:off x="1526664" y="1597317"/>
                <a:ext cx="333375" cy="38100"/>
              </a:xfrm>
              <a:custGeom>
                <a:avLst/>
                <a:gdLst>
                  <a:gd name="T0" fmla="*/ 12 w 210"/>
                  <a:gd name="T1" fmla="*/ 24 h 24"/>
                  <a:gd name="T2" fmla="*/ 6 w 210"/>
                  <a:gd name="T3" fmla="*/ 24 h 24"/>
                  <a:gd name="T4" fmla="*/ 0 w 210"/>
                  <a:gd name="T5" fmla="*/ 18 h 24"/>
                  <a:gd name="T6" fmla="*/ 0 w 210"/>
                  <a:gd name="T7" fmla="*/ 6 h 24"/>
                  <a:gd name="T8" fmla="*/ 6 w 210"/>
                  <a:gd name="T9" fmla="*/ 0 h 24"/>
                  <a:gd name="T10" fmla="*/ 12 w 210"/>
                  <a:gd name="T11" fmla="*/ 0 h 24"/>
                  <a:gd name="T12" fmla="*/ 198 w 210"/>
                  <a:gd name="T13" fmla="*/ 0 h 24"/>
                  <a:gd name="T14" fmla="*/ 204 w 210"/>
                  <a:gd name="T15" fmla="*/ 0 h 24"/>
                  <a:gd name="T16" fmla="*/ 210 w 210"/>
                  <a:gd name="T17" fmla="*/ 6 h 24"/>
                  <a:gd name="T18" fmla="*/ 210 w 210"/>
                  <a:gd name="T19" fmla="*/ 18 h 24"/>
                  <a:gd name="T20" fmla="*/ 204 w 210"/>
                  <a:gd name="T21" fmla="*/ 24 h 24"/>
                  <a:gd name="T22" fmla="*/ 198 w 210"/>
                  <a:gd name="T23" fmla="*/ 24 h 24"/>
                  <a:gd name="T24" fmla="*/ 12 w 210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0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98" y="0"/>
                    </a:lnTo>
                    <a:lnTo>
                      <a:pt x="204" y="0"/>
                    </a:lnTo>
                    <a:lnTo>
                      <a:pt x="210" y="6"/>
                    </a:lnTo>
                    <a:lnTo>
                      <a:pt x="210" y="18"/>
                    </a:lnTo>
                    <a:lnTo>
                      <a:pt x="204" y="24"/>
                    </a:lnTo>
                    <a:lnTo>
                      <a:pt x="198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22" name="Freeform 162"/>
              <p:cNvSpPr>
                <a:spLocks/>
              </p:cNvSpPr>
              <p:nvPr/>
            </p:nvSpPr>
            <p:spPr bwMode="auto">
              <a:xfrm>
                <a:off x="1821939" y="1597317"/>
                <a:ext cx="38100" cy="295275"/>
              </a:xfrm>
              <a:custGeom>
                <a:avLst/>
                <a:gdLst>
                  <a:gd name="T0" fmla="*/ 0 w 24"/>
                  <a:gd name="T1" fmla="*/ 12 h 186"/>
                  <a:gd name="T2" fmla="*/ 0 w 24"/>
                  <a:gd name="T3" fmla="*/ 6 h 186"/>
                  <a:gd name="T4" fmla="*/ 6 w 24"/>
                  <a:gd name="T5" fmla="*/ 0 h 186"/>
                  <a:gd name="T6" fmla="*/ 18 w 24"/>
                  <a:gd name="T7" fmla="*/ 0 h 186"/>
                  <a:gd name="T8" fmla="*/ 24 w 24"/>
                  <a:gd name="T9" fmla="*/ 6 h 186"/>
                  <a:gd name="T10" fmla="*/ 24 w 24"/>
                  <a:gd name="T11" fmla="*/ 12 h 186"/>
                  <a:gd name="T12" fmla="*/ 24 w 24"/>
                  <a:gd name="T13" fmla="*/ 174 h 186"/>
                  <a:gd name="T14" fmla="*/ 24 w 24"/>
                  <a:gd name="T15" fmla="*/ 180 h 186"/>
                  <a:gd name="T16" fmla="*/ 18 w 24"/>
                  <a:gd name="T17" fmla="*/ 186 h 186"/>
                  <a:gd name="T18" fmla="*/ 6 w 24"/>
                  <a:gd name="T19" fmla="*/ 186 h 186"/>
                  <a:gd name="T20" fmla="*/ 0 w 24"/>
                  <a:gd name="T21" fmla="*/ 180 h 186"/>
                  <a:gd name="T22" fmla="*/ 0 w 24"/>
                  <a:gd name="T23" fmla="*/ 174 h 186"/>
                  <a:gd name="T24" fmla="*/ 0 w 24"/>
                  <a:gd name="T25" fmla="*/ 12 h 1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186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74"/>
                    </a:lnTo>
                    <a:lnTo>
                      <a:pt x="24" y="180"/>
                    </a:lnTo>
                    <a:lnTo>
                      <a:pt x="18" y="186"/>
                    </a:lnTo>
                    <a:lnTo>
                      <a:pt x="6" y="186"/>
                    </a:lnTo>
                    <a:lnTo>
                      <a:pt x="0" y="180"/>
                    </a:lnTo>
                    <a:lnTo>
                      <a:pt x="0" y="174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23" name="Freeform 163"/>
              <p:cNvSpPr>
                <a:spLocks/>
              </p:cNvSpPr>
              <p:nvPr/>
            </p:nvSpPr>
            <p:spPr bwMode="auto">
              <a:xfrm>
                <a:off x="1821939" y="1854492"/>
                <a:ext cx="238125" cy="38100"/>
              </a:xfrm>
              <a:custGeom>
                <a:avLst/>
                <a:gdLst>
                  <a:gd name="T0" fmla="*/ 12 w 150"/>
                  <a:gd name="T1" fmla="*/ 24 h 24"/>
                  <a:gd name="T2" fmla="*/ 6 w 150"/>
                  <a:gd name="T3" fmla="*/ 24 h 24"/>
                  <a:gd name="T4" fmla="*/ 0 w 150"/>
                  <a:gd name="T5" fmla="*/ 18 h 24"/>
                  <a:gd name="T6" fmla="*/ 0 w 150"/>
                  <a:gd name="T7" fmla="*/ 6 h 24"/>
                  <a:gd name="T8" fmla="*/ 6 w 150"/>
                  <a:gd name="T9" fmla="*/ 0 h 24"/>
                  <a:gd name="T10" fmla="*/ 12 w 150"/>
                  <a:gd name="T11" fmla="*/ 0 h 24"/>
                  <a:gd name="T12" fmla="*/ 138 w 150"/>
                  <a:gd name="T13" fmla="*/ 0 h 24"/>
                  <a:gd name="T14" fmla="*/ 144 w 150"/>
                  <a:gd name="T15" fmla="*/ 0 h 24"/>
                  <a:gd name="T16" fmla="*/ 150 w 150"/>
                  <a:gd name="T17" fmla="*/ 6 h 24"/>
                  <a:gd name="T18" fmla="*/ 150 w 150"/>
                  <a:gd name="T19" fmla="*/ 18 h 24"/>
                  <a:gd name="T20" fmla="*/ 144 w 150"/>
                  <a:gd name="T21" fmla="*/ 24 h 24"/>
                  <a:gd name="T22" fmla="*/ 138 w 150"/>
                  <a:gd name="T23" fmla="*/ 24 h 24"/>
                  <a:gd name="T24" fmla="*/ 12 w 150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0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38" y="0"/>
                    </a:lnTo>
                    <a:lnTo>
                      <a:pt x="144" y="0"/>
                    </a:lnTo>
                    <a:lnTo>
                      <a:pt x="150" y="6"/>
                    </a:lnTo>
                    <a:lnTo>
                      <a:pt x="150" y="18"/>
                    </a:lnTo>
                    <a:lnTo>
                      <a:pt x="144" y="24"/>
                    </a:lnTo>
                    <a:lnTo>
                      <a:pt x="138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24" name="Freeform 164"/>
              <p:cNvSpPr>
                <a:spLocks/>
              </p:cNvSpPr>
              <p:nvPr/>
            </p:nvSpPr>
            <p:spPr bwMode="auto">
              <a:xfrm>
                <a:off x="2021964" y="1854492"/>
                <a:ext cx="38100" cy="542925"/>
              </a:xfrm>
              <a:custGeom>
                <a:avLst/>
                <a:gdLst>
                  <a:gd name="T0" fmla="*/ 0 w 24"/>
                  <a:gd name="T1" fmla="*/ 12 h 342"/>
                  <a:gd name="T2" fmla="*/ 0 w 24"/>
                  <a:gd name="T3" fmla="*/ 6 h 342"/>
                  <a:gd name="T4" fmla="*/ 6 w 24"/>
                  <a:gd name="T5" fmla="*/ 0 h 342"/>
                  <a:gd name="T6" fmla="*/ 18 w 24"/>
                  <a:gd name="T7" fmla="*/ 0 h 342"/>
                  <a:gd name="T8" fmla="*/ 24 w 24"/>
                  <a:gd name="T9" fmla="*/ 6 h 342"/>
                  <a:gd name="T10" fmla="*/ 24 w 24"/>
                  <a:gd name="T11" fmla="*/ 12 h 342"/>
                  <a:gd name="T12" fmla="*/ 24 w 24"/>
                  <a:gd name="T13" fmla="*/ 330 h 342"/>
                  <a:gd name="T14" fmla="*/ 24 w 24"/>
                  <a:gd name="T15" fmla="*/ 336 h 342"/>
                  <a:gd name="T16" fmla="*/ 18 w 24"/>
                  <a:gd name="T17" fmla="*/ 342 h 342"/>
                  <a:gd name="T18" fmla="*/ 6 w 24"/>
                  <a:gd name="T19" fmla="*/ 342 h 342"/>
                  <a:gd name="T20" fmla="*/ 0 w 24"/>
                  <a:gd name="T21" fmla="*/ 336 h 342"/>
                  <a:gd name="T22" fmla="*/ 0 w 24"/>
                  <a:gd name="T23" fmla="*/ 330 h 342"/>
                  <a:gd name="T24" fmla="*/ 0 w 24"/>
                  <a:gd name="T25" fmla="*/ 12 h 34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342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330"/>
                    </a:lnTo>
                    <a:lnTo>
                      <a:pt x="24" y="336"/>
                    </a:lnTo>
                    <a:lnTo>
                      <a:pt x="18" y="342"/>
                    </a:lnTo>
                    <a:lnTo>
                      <a:pt x="6" y="342"/>
                    </a:lnTo>
                    <a:lnTo>
                      <a:pt x="0" y="336"/>
                    </a:lnTo>
                    <a:lnTo>
                      <a:pt x="0" y="33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25" name="Freeform 165"/>
              <p:cNvSpPr>
                <a:spLocks/>
              </p:cNvSpPr>
              <p:nvPr/>
            </p:nvSpPr>
            <p:spPr bwMode="auto">
              <a:xfrm>
                <a:off x="2021964" y="2359317"/>
                <a:ext cx="76200" cy="38100"/>
              </a:xfrm>
              <a:custGeom>
                <a:avLst/>
                <a:gdLst>
                  <a:gd name="T0" fmla="*/ 12 w 48"/>
                  <a:gd name="T1" fmla="*/ 24 h 24"/>
                  <a:gd name="T2" fmla="*/ 6 w 48"/>
                  <a:gd name="T3" fmla="*/ 24 h 24"/>
                  <a:gd name="T4" fmla="*/ 0 w 48"/>
                  <a:gd name="T5" fmla="*/ 18 h 24"/>
                  <a:gd name="T6" fmla="*/ 0 w 48"/>
                  <a:gd name="T7" fmla="*/ 6 h 24"/>
                  <a:gd name="T8" fmla="*/ 6 w 48"/>
                  <a:gd name="T9" fmla="*/ 0 h 24"/>
                  <a:gd name="T10" fmla="*/ 12 w 48"/>
                  <a:gd name="T11" fmla="*/ 0 h 24"/>
                  <a:gd name="T12" fmla="*/ 36 w 48"/>
                  <a:gd name="T13" fmla="*/ 0 h 24"/>
                  <a:gd name="T14" fmla="*/ 42 w 48"/>
                  <a:gd name="T15" fmla="*/ 0 h 24"/>
                  <a:gd name="T16" fmla="*/ 48 w 48"/>
                  <a:gd name="T17" fmla="*/ 6 h 24"/>
                  <a:gd name="T18" fmla="*/ 48 w 48"/>
                  <a:gd name="T19" fmla="*/ 18 h 24"/>
                  <a:gd name="T20" fmla="*/ 42 w 48"/>
                  <a:gd name="T21" fmla="*/ 24 h 24"/>
                  <a:gd name="T22" fmla="*/ 36 w 48"/>
                  <a:gd name="T23" fmla="*/ 24 h 24"/>
                  <a:gd name="T24" fmla="*/ 12 w 48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6"/>
                    </a:lnTo>
                    <a:lnTo>
                      <a:pt x="48" y="18"/>
                    </a:lnTo>
                    <a:lnTo>
                      <a:pt x="42" y="24"/>
                    </a:lnTo>
                    <a:lnTo>
                      <a:pt x="36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26" name="Freeform 166"/>
              <p:cNvSpPr>
                <a:spLocks/>
              </p:cNvSpPr>
              <p:nvPr/>
            </p:nvSpPr>
            <p:spPr bwMode="auto">
              <a:xfrm>
                <a:off x="2060064" y="2359317"/>
                <a:ext cx="38100" cy="552450"/>
              </a:xfrm>
              <a:custGeom>
                <a:avLst/>
                <a:gdLst>
                  <a:gd name="T0" fmla="*/ 0 w 24"/>
                  <a:gd name="T1" fmla="*/ 12 h 348"/>
                  <a:gd name="T2" fmla="*/ 0 w 24"/>
                  <a:gd name="T3" fmla="*/ 6 h 348"/>
                  <a:gd name="T4" fmla="*/ 6 w 24"/>
                  <a:gd name="T5" fmla="*/ 0 h 348"/>
                  <a:gd name="T6" fmla="*/ 18 w 24"/>
                  <a:gd name="T7" fmla="*/ 0 h 348"/>
                  <a:gd name="T8" fmla="*/ 24 w 24"/>
                  <a:gd name="T9" fmla="*/ 6 h 348"/>
                  <a:gd name="T10" fmla="*/ 24 w 24"/>
                  <a:gd name="T11" fmla="*/ 12 h 348"/>
                  <a:gd name="T12" fmla="*/ 24 w 24"/>
                  <a:gd name="T13" fmla="*/ 336 h 348"/>
                  <a:gd name="T14" fmla="*/ 24 w 24"/>
                  <a:gd name="T15" fmla="*/ 342 h 348"/>
                  <a:gd name="T16" fmla="*/ 18 w 24"/>
                  <a:gd name="T17" fmla="*/ 348 h 348"/>
                  <a:gd name="T18" fmla="*/ 6 w 24"/>
                  <a:gd name="T19" fmla="*/ 348 h 348"/>
                  <a:gd name="T20" fmla="*/ 0 w 24"/>
                  <a:gd name="T21" fmla="*/ 342 h 348"/>
                  <a:gd name="T22" fmla="*/ 0 w 24"/>
                  <a:gd name="T23" fmla="*/ 336 h 348"/>
                  <a:gd name="T24" fmla="*/ 0 w 24"/>
                  <a:gd name="T25" fmla="*/ 12 h 34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348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336"/>
                    </a:lnTo>
                    <a:lnTo>
                      <a:pt x="24" y="342"/>
                    </a:lnTo>
                    <a:lnTo>
                      <a:pt x="18" y="348"/>
                    </a:lnTo>
                    <a:lnTo>
                      <a:pt x="6" y="348"/>
                    </a:lnTo>
                    <a:lnTo>
                      <a:pt x="0" y="342"/>
                    </a:lnTo>
                    <a:lnTo>
                      <a:pt x="0" y="336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27" name="Freeform 167"/>
              <p:cNvSpPr>
                <a:spLocks/>
              </p:cNvSpPr>
              <p:nvPr/>
            </p:nvSpPr>
            <p:spPr bwMode="auto">
              <a:xfrm>
                <a:off x="2060064" y="2873667"/>
                <a:ext cx="57150" cy="38100"/>
              </a:xfrm>
              <a:custGeom>
                <a:avLst/>
                <a:gdLst>
                  <a:gd name="T0" fmla="*/ 12 w 36"/>
                  <a:gd name="T1" fmla="*/ 24 h 24"/>
                  <a:gd name="T2" fmla="*/ 6 w 36"/>
                  <a:gd name="T3" fmla="*/ 24 h 24"/>
                  <a:gd name="T4" fmla="*/ 0 w 36"/>
                  <a:gd name="T5" fmla="*/ 18 h 24"/>
                  <a:gd name="T6" fmla="*/ 0 w 36"/>
                  <a:gd name="T7" fmla="*/ 6 h 24"/>
                  <a:gd name="T8" fmla="*/ 6 w 36"/>
                  <a:gd name="T9" fmla="*/ 0 h 24"/>
                  <a:gd name="T10" fmla="*/ 12 w 36"/>
                  <a:gd name="T11" fmla="*/ 0 h 24"/>
                  <a:gd name="T12" fmla="*/ 24 w 36"/>
                  <a:gd name="T13" fmla="*/ 0 h 24"/>
                  <a:gd name="T14" fmla="*/ 30 w 36"/>
                  <a:gd name="T15" fmla="*/ 0 h 24"/>
                  <a:gd name="T16" fmla="*/ 36 w 36"/>
                  <a:gd name="T17" fmla="*/ 6 h 24"/>
                  <a:gd name="T18" fmla="*/ 36 w 36"/>
                  <a:gd name="T19" fmla="*/ 18 h 24"/>
                  <a:gd name="T20" fmla="*/ 30 w 36"/>
                  <a:gd name="T21" fmla="*/ 24 h 24"/>
                  <a:gd name="T22" fmla="*/ 24 w 36"/>
                  <a:gd name="T23" fmla="*/ 24 h 24"/>
                  <a:gd name="T24" fmla="*/ 12 w 36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6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6" y="6"/>
                    </a:lnTo>
                    <a:lnTo>
                      <a:pt x="36" y="18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28" name="Freeform 168"/>
              <p:cNvSpPr>
                <a:spLocks/>
              </p:cNvSpPr>
              <p:nvPr/>
            </p:nvSpPr>
            <p:spPr bwMode="auto">
              <a:xfrm>
                <a:off x="2079114" y="2873667"/>
                <a:ext cx="38100" cy="552450"/>
              </a:xfrm>
              <a:custGeom>
                <a:avLst/>
                <a:gdLst>
                  <a:gd name="T0" fmla="*/ 0 w 24"/>
                  <a:gd name="T1" fmla="*/ 12 h 348"/>
                  <a:gd name="T2" fmla="*/ 0 w 24"/>
                  <a:gd name="T3" fmla="*/ 6 h 348"/>
                  <a:gd name="T4" fmla="*/ 6 w 24"/>
                  <a:gd name="T5" fmla="*/ 0 h 348"/>
                  <a:gd name="T6" fmla="*/ 18 w 24"/>
                  <a:gd name="T7" fmla="*/ 0 h 348"/>
                  <a:gd name="T8" fmla="*/ 24 w 24"/>
                  <a:gd name="T9" fmla="*/ 6 h 348"/>
                  <a:gd name="T10" fmla="*/ 24 w 24"/>
                  <a:gd name="T11" fmla="*/ 12 h 348"/>
                  <a:gd name="T12" fmla="*/ 24 w 24"/>
                  <a:gd name="T13" fmla="*/ 336 h 348"/>
                  <a:gd name="T14" fmla="*/ 24 w 24"/>
                  <a:gd name="T15" fmla="*/ 342 h 348"/>
                  <a:gd name="T16" fmla="*/ 18 w 24"/>
                  <a:gd name="T17" fmla="*/ 348 h 348"/>
                  <a:gd name="T18" fmla="*/ 6 w 24"/>
                  <a:gd name="T19" fmla="*/ 348 h 348"/>
                  <a:gd name="T20" fmla="*/ 0 w 24"/>
                  <a:gd name="T21" fmla="*/ 342 h 348"/>
                  <a:gd name="T22" fmla="*/ 0 w 24"/>
                  <a:gd name="T23" fmla="*/ 336 h 348"/>
                  <a:gd name="T24" fmla="*/ 0 w 24"/>
                  <a:gd name="T25" fmla="*/ 12 h 34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348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336"/>
                    </a:lnTo>
                    <a:lnTo>
                      <a:pt x="24" y="342"/>
                    </a:lnTo>
                    <a:lnTo>
                      <a:pt x="18" y="348"/>
                    </a:lnTo>
                    <a:lnTo>
                      <a:pt x="6" y="348"/>
                    </a:lnTo>
                    <a:lnTo>
                      <a:pt x="0" y="342"/>
                    </a:lnTo>
                    <a:lnTo>
                      <a:pt x="0" y="336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29" name="Freeform 169"/>
              <p:cNvSpPr>
                <a:spLocks/>
              </p:cNvSpPr>
              <p:nvPr/>
            </p:nvSpPr>
            <p:spPr bwMode="auto">
              <a:xfrm>
                <a:off x="2079114" y="3388017"/>
                <a:ext cx="76200" cy="38100"/>
              </a:xfrm>
              <a:custGeom>
                <a:avLst/>
                <a:gdLst>
                  <a:gd name="T0" fmla="*/ 12 w 48"/>
                  <a:gd name="T1" fmla="*/ 24 h 24"/>
                  <a:gd name="T2" fmla="*/ 6 w 48"/>
                  <a:gd name="T3" fmla="*/ 24 h 24"/>
                  <a:gd name="T4" fmla="*/ 0 w 48"/>
                  <a:gd name="T5" fmla="*/ 18 h 24"/>
                  <a:gd name="T6" fmla="*/ 0 w 48"/>
                  <a:gd name="T7" fmla="*/ 6 h 24"/>
                  <a:gd name="T8" fmla="*/ 6 w 48"/>
                  <a:gd name="T9" fmla="*/ 0 h 24"/>
                  <a:gd name="T10" fmla="*/ 12 w 48"/>
                  <a:gd name="T11" fmla="*/ 0 h 24"/>
                  <a:gd name="T12" fmla="*/ 36 w 48"/>
                  <a:gd name="T13" fmla="*/ 0 h 24"/>
                  <a:gd name="T14" fmla="*/ 42 w 48"/>
                  <a:gd name="T15" fmla="*/ 0 h 24"/>
                  <a:gd name="T16" fmla="*/ 48 w 48"/>
                  <a:gd name="T17" fmla="*/ 6 h 24"/>
                  <a:gd name="T18" fmla="*/ 48 w 48"/>
                  <a:gd name="T19" fmla="*/ 18 h 24"/>
                  <a:gd name="T20" fmla="*/ 42 w 48"/>
                  <a:gd name="T21" fmla="*/ 24 h 24"/>
                  <a:gd name="T22" fmla="*/ 36 w 48"/>
                  <a:gd name="T23" fmla="*/ 24 h 24"/>
                  <a:gd name="T24" fmla="*/ 12 w 48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8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36" y="0"/>
                    </a:lnTo>
                    <a:lnTo>
                      <a:pt x="42" y="0"/>
                    </a:lnTo>
                    <a:lnTo>
                      <a:pt x="48" y="6"/>
                    </a:lnTo>
                    <a:lnTo>
                      <a:pt x="48" y="18"/>
                    </a:lnTo>
                    <a:lnTo>
                      <a:pt x="42" y="24"/>
                    </a:lnTo>
                    <a:lnTo>
                      <a:pt x="36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30" name="Freeform 170"/>
              <p:cNvSpPr>
                <a:spLocks/>
              </p:cNvSpPr>
              <p:nvPr/>
            </p:nvSpPr>
            <p:spPr bwMode="auto">
              <a:xfrm>
                <a:off x="2117214" y="3388017"/>
                <a:ext cx="219075" cy="38100"/>
              </a:xfrm>
              <a:custGeom>
                <a:avLst/>
                <a:gdLst>
                  <a:gd name="T0" fmla="*/ 12 w 138"/>
                  <a:gd name="T1" fmla="*/ 24 h 24"/>
                  <a:gd name="T2" fmla="*/ 6 w 138"/>
                  <a:gd name="T3" fmla="*/ 24 h 24"/>
                  <a:gd name="T4" fmla="*/ 0 w 138"/>
                  <a:gd name="T5" fmla="*/ 18 h 24"/>
                  <a:gd name="T6" fmla="*/ 0 w 138"/>
                  <a:gd name="T7" fmla="*/ 6 h 24"/>
                  <a:gd name="T8" fmla="*/ 6 w 138"/>
                  <a:gd name="T9" fmla="*/ 0 h 24"/>
                  <a:gd name="T10" fmla="*/ 12 w 138"/>
                  <a:gd name="T11" fmla="*/ 0 h 24"/>
                  <a:gd name="T12" fmla="*/ 126 w 138"/>
                  <a:gd name="T13" fmla="*/ 0 h 24"/>
                  <a:gd name="T14" fmla="*/ 132 w 138"/>
                  <a:gd name="T15" fmla="*/ 0 h 24"/>
                  <a:gd name="T16" fmla="*/ 138 w 138"/>
                  <a:gd name="T17" fmla="*/ 6 h 24"/>
                  <a:gd name="T18" fmla="*/ 138 w 138"/>
                  <a:gd name="T19" fmla="*/ 18 h 24"/>
                  <a:gd name="T20" fmla="*/ 132 w 138"/>
                  <a:gd name="T21" fmla="*/ 24 h 24"/>
                  <a:gd name="T22" fmla="*/ 126 w 138"/>
                  <a:gd name="T23" fmla="*/ 24 h 24"/>
                  <a:gd name="T24" fmla="*/ 12 w 138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38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26" y="0"/>
                    </a:lnTo>
                    <a:lnTo>
                      <a:pt x="132" y="0"/>
                    </a:lnTo>
                    <a:lnTo>
                      <a:pt x="138" y="6"/>
                    </a:lnTo>
                    <a:lnTo>
                      <a:pt x="138" y="18"/>
                    </a:lnTo>
                    <a:lnTo>
                      <a:pt x="132" y="24"/>
                    </a:lnTo>
                    <a:lnTo>
                      <a:pt x="126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31" name="Freeform 171"/>
              <p:cNvSpPr>
                <a:spLocks/>
              </p:cNvSpPr>
              <p:nvPr/>
            </p:nvSpPr>
            <p:spPr bwMode="auto">
              <a:xfrm>
                <a:off x="2298189" y="3388017"/>
                <a:ext cx="38100" cy="323850"/>
              </a:xfrm>
              <a:custGeom>
                <a:avLst/>
                <a:gdLst>
                  <a:gd name="T0" fmla="*/ 0 w 24"/>
                  <a:gd name="T1" fmla="*/ 12 h 204"/>
                  <a:gd name="T2" fmla="*/ 0 w 24"/>
                  <a:gd name="T3" fmla="*/ 6 h 204"/>
                  <a:gd name="T4" fmla="*/ 6 w 24"/>
                  <a:gd name="T5" fmla="*/ 0 h 204"/>
                  <a:gd name="T6" fmla="*/ 18 w 24"/>
                  <a:gd name="T7" fmla="*/ 0 h 204"/>
                  <a:gd name="T8" fmla="*/ 24 w 24"/>
                  <a:gd name="T9" fmla="*/ 6 h 204"/>
                  <a:gd name="T10" fmla="*/ 24 w 24"/>
                  <a:gd name="T11" fmla="*/ 12 h 204"/>
                  <a:gd name="T12" fmla="*/ 24 w 24"/>
                  <a:gd name="T13" fmla="*/ 192 h 204"/>
                  <a:gd name="T14" fmla="*/ 24 w 24"/>
                  <a:gd name="T15" fmla="*/ 198 h 204"/>
                  <a:gd name="T16" fmla="*/ 18 w 24"/>
                  <a:gd name="T17" fmla="*/ 204 h 204"/>
                  <a:gd name="T18" fmla="*/ 6 w 24"/>
                  <a:gd name="T19" fmla="*/ 204 h 204"/>
                  <a:gd name="T20" fmla="*/ 0 w 24"/>
                  <a:gd name="T21" fmla="*/ 198 h 204"/>
                  <a:gd name="T22" fmla="*/ 0 w 24"/>
                  <a:gd name="T23" fmla="*/ 192 h 204"/>
                  <a:gd name="T24" fmla="*/ 0 w 24"/>
                  <a:gd name="T25" fmla="*/ 12 h 2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204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92"/>
                    </a:lnTo>
                    <a:lnTo>
                      <a:pt x="24" y="198"/>
                    </a:lnTo>
                    <a:lnTo>
                      <a:pt x="18" y="204"/>
                    </a:lnTo>
                    <a:lnTo>
                      <a:pt x="6" y="204"/>
                    </a:lnTo>
                    <a:lnTo>
                      <a:pt x="0" y="198"/>
                    </a:lnTo>
                    <a:lnTo>
                      <a:pt x="0" y="19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32" name="Freeform 172"/>
              <p:cNvSpPr>
                <a:spLocks/>
              </p:cNvSpPr>
              <p:nvPr/>
            </p:nvSpPr>
            <p:spPr bwMode="auto">
              <a:xfrm>
                <a:off x="2298189" y="3673767"/>
                <a:ext cx="228600" cy="38100"/>
              </a:xfrm>
              <a:custGeom>
                <a:avLst/>
                <a:gdLst>
                  <a:gd name="T0" fmla="*/ 12 w 144"/>
                  <a:gd name="T1" fmla="*/ 24 h 24"/>
                  <a:gd name="T2" fmla="*/ 6 w 144"/>
                  <a:gd name="T3" fmla="*/ 24 h 24"/>
                  <a:gd name="T4" fmla="*/ 0 w 144"/>
                  <a:gd name="T5" fmla="*/ 18 h 24"/>
                  <a:gd name="T6" fmla="*/ 0 w 144"/>
                  <a:gd name="T7" fmla="*/ 6 h 24"/>
                  <a:gd name="T8" fmla="*/ 6 w 144"/>
                  <a:gd name="T9" fmla="*/ 0 h 24"/>
                  <a:gd name="T10" fmla="*/ 12 w 144"/>
                  <a:gd name="T11" fmla="*/ 0 h 24"/>
                  <a:gd name="T12" fmla="*/ 132 w 144"/>
                  <a:gd name="T13" fmla="*/ 0 h 24"/>
                  <a:gd name="T14" fmla="*/ 138 w 144"/>
                  <a:gd name="T15" fmla="*/ 0 h 24"/>
                  <a:gd name="T16" fmla="*/ 144 w 144"/>
                  <a:gd name="T17" fmla="*/ 6 h 24"/>
                  <a:gd name="T18" fmla="*/ 144 w 144"/>
                  <a:gd name="T19" fmla="*/ 18 h 24"/>
                  <a:gd name="T20" fmla="*/ 138 w 144"/>
                  <a:gd name="T21" fmla="*/ 24 h 24"/>
                  <a:gd name="T22" fmla="*/ 132 w 144"/>
                  <a:gd name="T23" fmla="*/ 24 h 24"/>
                  <a:gd name="T24" fmla="*/ 12 w 144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44" y="6"/>
                    </a:lnTo>
                    <a:lnTo>
                      <a:pt x="144" y="18"/>
                    </a:lnTo>
                    <a:lnTo>
                      <a:pt x="138" y="24"/>
                    </a:lnTo>
                    <a:lnTo>
                      <a:pt x="13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33" name="Freeform 173"/>
              <p:cNvSpPr>
                <a:spLocks/>
              </p:cNvSpPr>
              <p:nvPr/>
            </p:nvSpPr>
            <p:spPr bwMode="auto">
              <a:xfrm>
                <a:off x="2488689" y="3673767"/>
                <a:ext cx="38100" cy="333375"/>
              </a:xfrm>
              <a:custGeom>
                <a:avLst/>
                <a:gdLst>
                  <a:gd name="T0" fmla="*/ 0 w 24"/>
                  <a:gd name="T1" fmla="*/ 12 h 210"/>
                  <a:gd name="T2" fmla="*/ 0 w 24"/>
                  <a:gd name="T3" fmla="*/ 6 h 210"/>
                  <a:gd name="T4" fmla="*/ 6 w 24"/>
                  <a:gd name="T5" fmla="*/ 0 h 210"/>
                  <a:gd name="T6" fmla="*/ 18 w 24"/>
                  <a:gd name="T7" fmla="*/ 0 h 210"/>
                  <a:gd name="T8" fmla="*/ 24 w 24"/>
                  <a:gd name="T9" fmla="*/ 6 h 210"/>
                  <a:gd name="T10" fmla="*/ 24 w 24"/>
                  <a:gd name="T11" fmla="*/ 12 h 210"/>
                  <a:gd name="T12" fmla="*/ 24 w 24"/>
                  <a:gd name="T13" fmla="*/ 198 h 210"/>
                  <a:gd name="T14" fmla="*/ 24 w 24"/>
                  <a:gd name="T15" fmla="*/ 204 h 210"/>
                  <a:gd name="T16" fmla="*/ 18 w 24"/>
                  <a:gd name="T17" fmla="*/ 210 h 210"/>
                  <a:gd name="T18" fmla="*/ 6 w 24"/>
                  <a:gd name="T19" fmla="*/ 210 h 210"/>
                  <a:gd name="T20" fmla="*/ 0 w 24"/>
                  <a:gd name="T21" fmla="*/ 204 h 210"/>
                  <a:gd name="T22" fmla="*/ 0 w 24"/>
                  <a:gd name="T23" fmla="*/ 198 h 210"/>
                  <a:gd name="T24" fmla="*/ 0 w 24"/>
                  <a:gd name="T25" fmla="*/ 12 h 2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210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98"/>
                    </a:lnTo>
                    <a:lnTo>
                      <a:pt x="24" y="204"/>
                    </a:lnTo>
                    <a:lnTo>
                      <a:pt x="18" y="210"/>
                    </a:lnTo>
                    <a:lnTo>
                      <a:pt x="6" y="210"/>
                    </a:lnTo>
                    <a:lnTo>
                      <a:pt x="0" y="204"/>
                    </a:lnTo>
                    <a:lnTo>
                      <a:pt x="0" y="19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34" name="Freeform 174"/>
              <p:cNvSpPr>
                <a:spLocks/>
              </p:cNvSpPr>
              <p:nvPr/>
            </p:nvSpPr>
            <p:spPr bwMode="auto">
              <a:xfrm>
                <a:off x="2488689" y="3969042"/>
                <a:ext cx="95250" cy="38100"/>
              </a:xfrm>
              <a:custGeom>
                <a:avLst/>
                <a:gdLst>
                  <a:gd name="T0" fmla="*/ 12 w 60"/>
                  <a:gd name="T1" fmla="*/ 24 h 24"/>
                  <a:gd name="T2" fmla="*/ 6 w 60"/>
                  <a:gd name="T3" fmla="*/ 24 h 24"/>
                  <a:gd name="T4" fmla="*/ 0 w 60"/>
                  <a:gd name="T5" fmla="*/ 18 h 24"/>
                  <a:gd name="T6" fmla="*/ 0 w 60"/>
                  <a:gd name="T7" fmla="*/ 6 h 24"/>
                  <a:gd name="T8" fmla="*/ 6 w 60"/>
                  <a:gd name="T9" fmla="*/ 0 h 24"/>
                  <a:gd name="T10" fmla="*/ 12 w 60"/>
                  <a:gd name="T11" fmla="*/ 0 h 24"/>
                  <a:gd name="T12" fmla="*/ 48 w 60"/>
                  <a:gd name="T13" fmla="*/ 0 h 24"/>
                  <a:gd name="T14" fmla="*/ 54 w 60"/>
                  <a:gd name="T15" fmla="*/ 0 h 24"/>
                  <a:gd name="T16" fmla="*/ 60 w 60"/>
                  <a:gd name="T17" fmla="*/ 6 h 24"/>
                  <a:gd name="T18" fmla="*/ 60 w 60"/>
                  <a:gd name="T19" fmla="*/ 18 h 24"/>
                  <a:gd name="T20" fmla="*/ 54 w 60"/>
                  <a:gd name="T21" fmla="*/ 24 h 24"/>
                  <a:gd name="T22" fmla="*/ 48 w 60"/>
                  <a:gd name="T23" fmla="*/ 24 h 24"/>
                  <a:gd name="T24" fmla="*/ 12 w 60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0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60" y="6"/>
                    </a:lnTo>
                    <a:lnTo>
                      <a:pt x="60" y="18"/>
                    </a:lnTo>
                    <a:lnTo>
                      <a:pt x="54" y="24"/>
                    </a:lnTo>
                    <a:lnTo>
                      <a:pt x="48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35" name="Freeform 175"/>
              <p:cNvSpPr>
                <a:spLocks/>
              </p:cNvSpPr>
              <p:nvPr/>
            </p:nvSpPr>
            <p:spPr bwMode="auto">
              <a:xfrm>
                <a:off x="2545839" y="3969042"/>
                <a:ext cx="38100" cy="333375"/>
              </a:xfrm>
              <a:custGeom>
                <a:avLst/>
                <a:gdLst>
                  <a:gd name="T0" fmla="*/ 0 w 24"/>
                  <a:gd name="T1" fmla="*/ 12 h 210"/>
                  <a:gd name="T2" fmla="*/ 0 w 24"/>
                  <a:gd name="T3" fmla="*/ 6 h 210"/>
                  <a:gd name="T4" fmla="*/ 6 w 24"/>
                  <a:gd name="T5" fmla="*/ 0 h 210"/>
                  <a:gd name="T6" fmla="*/ 18 w 24"/>
                  <a:gd name="T7" fmla="*/ 0 h 210"/>
                  <a:gd name="T8" fmla="*/ 24 w 24"/>
                  <a:gd name="T9" fmla="*/ 6 h 210"/>
                  <a:gd name="T10" fmla="*/ 24 w 24"/>
                  <a:gd name="T11" fmla="*/ 12 h 210"/>
                  <a:gd name="T12" fmla="*/ 24 w 24"/>
                  <a:gd name="T13" fmla="*/ 198 h 210"/>
                  <a:gd name="T14" fmla="*/ 24 w 24"/>
                  <a:gd name="T15" fmla="*/ 204 h 210"/>
                  <a:gd name="T16" fmla="*/ 18 w 24"/>
                  <a:gd name="T17" fmla="*/ 210 h 210"/>
                  <a:gd name="T18" fmla="*/ 6 w 24"/>
                  <a:gd name="T19" fmla="*/ 210 h 210"/>
                  <a:gd name="T20" fmla="*/ 0 w 24"/>
                  <a:gd name="T21" fmla="*/ 204 h 210"/>
                  <a:gd name="T22" fmla="*/ 0 w 24"/>
                  <a:gd name="T23" fmla="*/ 198 h 210"/>
                  <a:gd name="T24" fmla="*/ 0 w 24"/>
                  <a:gd name="T25" fmla="*/ 12 h 2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210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98"/>
                    </a:lnTo>
                    <a:lnTo>
                      <a:pt x="24" y="204"/>
                    </a:lnTo>
                    <a:lnTo>
                      <a:pt x="18" y="210"/>
                    </a:lnTo>
                    <a:lnTo>
                      <a:pt x="6" y="210"/>
                    </a:lnTo>
                    <a:lnTo>
                      <a:pt x="0" y="204"/>
                    </a:lnTo>
                    <a:lnTo>
                      <a:pt x="0" y="19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36" name="Freeform 176"/>
              <p:cNvSpPr>
                <a:spLocks/>
              </p:cNvSpPr>
              <p:nvPr/>
            </p:nvSpPr>
            <p:spPr bwMode="auto">
              <a:xfrm>
                <a:off x="2545839" y="4264317"/>
                <a:ext cx="276225" cy="38100"/>
              </a:xfrm>
              <a:custGeom>
                <a:avLst/>
                <a:gdLst>
                  <a:gd name="T0" fmla="*/ 12 w 174"/>
                  <a:gd name="T1" fmla="*/ 24 h 24"/>
                  <a:gd name="T2" fmla="*/ 6 w 174"/>
                  <a:gd name="T3" fmla="*/ 24 h 24"/>
                  <a:gd name="T4" fmla="*/ 0 w 174"/>
                  <a:gd name="T5" fmla="*/ 18 h 24"/>
                  <a:gd name="T6" fmla="*/ 0 w 174"/>
                  <a:gd name="T7" fmla="*/ 6 h 24"/>
                  <a:gd name="T8" fmla="*/ 6 w 174"/>
                  <a:gd name="T9" fmla="*/ 0 h 24"/>
                  <a:gd name="T10" fmla="*/ 12 w 174"/>
                  <a:gd name="T11" fmla="*/ 0 h 24"/>
                  <a:gd name="T12" fmla="*/ 162 w 174"/>
                  <a:gd name="T13" fmla="*/ 0 h 24"/>
                  <a:gd name="T14" fmla="*/ 168 w 174"/>
                  <a:gd name="T15" fmla="*/ 0 h 24"/>
                  <a:gd name="T16" fmla="*/ 174 w 174"/>
                  <a:gd name="T17" fmla="*/ 6 h 24"/>
                  <a:gd name="T18" fmla="*/ 174 w 174"/>
                  <a:gd name="T19" fmla="*/ 18 h 24"/>
                  <a:gd name="T20" fmla="*/ 168 w 174"/>
                  <a:gd name="T21" fmla="*/ 24 h 24"/>
                  <a:gd name="T22" fmla="*/ 162 w 174"/>
                  <a:gd name="T23" fmla="*/ 24 h 24"/>
                  <a:gd name="T24" fmla="*/ 12 w 174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4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162" y="0"/>
                    </a:lnTo>
                    <a:lnTo>
                      <a:pt x="168" y="0"/>
                    </a:lnTo>
                    <a:lnTo>
                      <a:pt x="174" y="6"/>
                    </a:lnTo>
                    <a:lnTo>
                      <a:pt x="174" y="18"/>
                    </a:lnTo>
                    <a:lnTo>
                      <a:pt x="168" y="24"/>
                    </a:lnTo>
                    <a:lnTo>
                      <a:pt x="16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37" name="Freeform 177"/>
              <p:cNvSpPr>
                <a:spLocks/>
              </p:cNvSpPr>
              <p:nvPr/>
            </p:nvSpPr>
            <p:spPr bwMode="auto">
              <a:xfrm>
                <a:off x="2783964" y="4264317"/>
                <a:ext cx="38100" cy="323850"/>
              </a:xfrm>
              <a:custGeom>
                <a:avLst/>
                <a:gdLst>
                  <a:gd name="T0" fmla="*/ 0 w 24"/>
                  <a:gd name="T1" fmla="*/ 12 h 204"/>
                  <a:gd name="T2" fmla="*/ 0 w 24"/>
                  <a:gd name="T3" fmla="*/ 6 h 204"/>
                  <a:gd name="T4" fmla="*/ 6 w 24"/>
                  <a:gd name="T5" fmla="*/ 0 h 204"/>
                  <a:gd name="T6" fmla="*/ 18 w 24"/>
                  <a:gd name="T7" fmla="*/ 0 h 204"/>
                  <a:gd name="T8" fmla="*/ 24 w 24"/>
                  <a:gd name="T9" fmla="*/ 6 h 204"/>
                  <a:gd name="T10" fmla="*/ 24 w 24"/>
                  <a:gd name="T11" fmla="*/ 12 h 204"/>
                  <a:gd name="T12" fmla="*/ 24 w 24"/>
                  <a:gd name="T13" fmla="*/ 192 h 204"/>
                  <a:gd name="T14" fmla="*/ 24 w 24"/>
                  <a:gd name="T15" fmla="*/ 198 h 204"/>
                  <a:gd name="T16" fmla="*/ 18 w 24"/>
                  <a:gd name="T17" fmla="*/ 204 h 204"/>
                  <a:gd name="T18" fmla="*/ 6 w 24"/>
                  <a:gd name="T19" fmla="*/ 204 h 204"/>
                  <a:gd name="T20" fmla="*/ 0 w 24"/>
                  <a:gd name="T21" fmla="*/ 198 h 204"/>
                  <a:gd name="T22" fmla="*/ 0 w 24"/>
                  <a:gd name="T23" fmla="*/ 192 h 204"/>
                  <a:gd name="T24" fmla="*/ 0 w 24"/>
                  <a:gd name="T25" fmla="*/ 12 h 2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204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92"/>
                    </a:lnTo>
                    <a:lnTo>
                      <a:pt x="24" y="198"/>
                    </a:lnTo>
                    <a:lnTo>
                      <a:pt x="18" y="204"/>
                    </a:lnTo>
                    <a:lnTo>
                      <a:pt x="6" y="204"/>
                    </a:lnTo>
                    <a:lnTo>
                      <a:pt x="0" y="198"/>
                    </a:lnTo>
                    <a:lnTo>
                      <a:pt x="0" y="19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38" name="Freeform 178"/>
              <p:cNvSpPr>
                <a:spLocks/>
              </p:cNvSpPr>
              <p:nvPr/>
            </p:nvSpPr>
            <p:spPr bwMode="auto">
              <a:xfrm>
                <a:off x="2783964" y="4550067"/>
                <a:ext cx="142875" cy="38100"/>
              </a:xfrm>
              <a:custGeom>
                <a:avLst/>
                <a:gdLst>
                  <a:gd name="T0" fmla="*/ 12 w 90"/>
                  <a:gd name="T1" fmla="*/ 24 h 24"/>
                  <a:gd name="T2" fmla="*/ 6 w 90"/>
                  <a:gd name="T3" fmla="*/ 24 h 24"/>
                  <a:gd name="T4" fmla="*/ 0 w 90"/>
                  <a:gd name="T5" fmla="*/ 18 h 24"/>
                  <a:gd name="T6" fmla="*/ 0 w 90"/>
                  <a:gd name="T7" fmla="*/ 6 h 24"/>
                  <a:gd name="T8" fmla="*/ 6 w 90"/>
                  <a:gd name="T9" fmla="*/ 0 h 24"/>
                  <a:gd name="T10" fmla="*/ 12 w 90"/>
                  <a:gd name="T11" fmla="*/ 0 h 24"/>
                  <a:gd name="T12" fmla="*/ 78 w 90"/>
                  <a:gd name="T13" fmla="*/ 0 h 24"/>
                  <a:gd name="T14" fmla="*/ 84 w 90"/>
                  <a:gd name="T15" fmla="*/ 0 h 24"/>
                  <a:gd name="T16" fmla="*/ 90 w 90"/>
                  <a:gd name="T17" fmla="*/ 6 h 24"/>
                  <a:gd name="T18" fmla="*/ 90 w 90"/>
                  <a:gd name="T19" fmla="*/ 18 h 24"/>
                  <a:gd name="T20" fmla="*/ 84 w 90"/>
                  <a:gd name="T21" fmla="*/ 24 h 24"/>
                  <a:gd name="T22" fmla="*/ 78 w 90"/>
                  <a:gd name="T23" fmla="*/ 24 h 24"/>
                  <a:gd name="T24" fmla="*/ 12 w 90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78" y="0"/>
                    </a:lnTo>
                    <a:lnTo>
                      <a:pt x="84" y="0"/>
                    </a:lnTo>
                    <a:lnTo>
                      <a:pt x="90" y="6"/>
                    </a:lnTo>
                    <a:lnTo>
                      <a:pt x="90" y="18"/>
                    </a:lnTo>
                    <a:lnTo>
                      <a:pt x="84" y="24"/>
                    </a:lnTo>
                    <a:lnTo>
                      <a:pt x="78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39" name="Freeform 179"/>
              <p:cNvSpPr>
                <a:spLocks/>
              </p:cNvSpPr>
              <p:nvPr/>
            </p:nvSpPr>
            <p:spPr bwMode="auto">
              <a:xfrm>
                <a:off x="2888739" y="4550067"/>
                <a:ext cx="38100" cy="333375"/>
              </a:xfrm>
              <a:custGeom>
                <a:avLst/>
                <a:gdLst>
                  <a:gd name="T0" fmla="*/ 0 w 24"/>
                  <a:gd name="T1" fmla="*/ 12 h 210"/>
                  <a:gd name="T2" fmla="*/ 0 w 24"/>
                  <a:gd name="T3" fmla="*/ 6 h 210"/>
                  <a:gd name="T4" fmla="*/ 6 w 24"/>
                  <a:gd name="T5" fmla="*/ 0 h 210"/>
                  <a:gd name="T6" fmla="*/ 18 w 24"/>
                  <a:gd name="T7" fmla="*/ 0 h 210"/>
                  <a:gd name="T8" fmla="*/ 24 w 24"/>
                  <a:gd name="T9" fmla="*/ 6 h 210"/>
                  <a:gd name="T10" fmla="*/ 24 w 24"/>
                  <a:gd name="T11" fmla="*/ 12 h 210"/>
                  <a:gd name="T12" fmla="*/ 24 w 24"/>
                  <a:gd name="T13" fmla="*/ 198 h 210"/>
                  <a:gd name="T14" fmla="*/ 24 w 24"/>
                  <a:gd name="T15" fmla="*/ 204 h 210"/>
                  <a:gd name="T16" fmla="*/ 18 w 24"/>
                  <a:gd name="T17" fmla="*/ 210 h 210"/>
                  <a:gd name="T18" fmla="*/ 6 w 24"/>
                  <a:gd name="T19" fmla="*/ 210 h 210"/>
                  <a:gd name="T20" fmla="*/ 0 w 24"/>
                  <a:gd name="T21" fmla="*/ 204 h 210"/>
                  <a:gd name="T22" fmla="*/ 0 w 24"/>
                  <a:gd name="T23" fmla="*/ 198 h 210"/>
                  <a:gd name="T24" fmla="*/ 0 w 24"/>
                  <a:gd name="T25" fmla="*/ 12 h 2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210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98"/>
                    </a:lnTo>
                    <a:lnTo>
                      <a:pt x="24" y="204"/>
                    </a:lnTo>
                    <a:lnTo>
                      <a:pt x="18" y="210"/>
                    </a:lnTo>
                    <a:lnTo>
                      <a:pt x="6" y="210"/>
                    </a:lnTo>
                    <a:lnTo>
                      <a:pt x="0" y="204"/>
                    </a:lnTo>
                    <a:lnTo>
                      <a:pt x="0" y="19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40" name="Freeform 180"/>
              <p:cNvSpPr>
                <a:spLocks/>
              </p:cNvSpPr>
              <p:nvPr/>
            </p:nvSpPr>
            <p:spPr bwMode="auto">
              <a:xfrm>
                <a:off x="2888739" y="4845342"/>
                <a:ext cx="800100" cy="38100"/>
              </a:xfrm>
              <a:custGeom>
                <a:avLst/>
                <a:gdLst>
                  <a:gd name="T0" fmla="*/ 12 w 504"/>
                  <a:gd name="T1" fmla="*/ 24 h 24"/>
                  <a:gd name="T2" fmla="*/ 6 w 504"/>
                  <a:gd name="T3" fmla="*/ 24 h 24"/>
                  <a:gd name="T4" fmla="*/ 0 w 504"/>
                  <a:gd name="T5" fmla="*/ 18 h 24"/>
                  <a:gd name="T6" fmla="*/ 0 w 504"/>
                  <a:gd name="T7" fmla="*/ 6 h 24"/>
                  <a:gd name="T8" fmla="*/ 6 w 504"/>
                  <a:gd name="T9" fmla="*/ 0 h 24"/>
                  <a:gd name="T10" fmla="*/ 12 w 504"/>
                  <a:gd name="T11" fmla="*/ 0 h 24"/>
                  <a:gd name="T12" fmla="*/ 492 w 504"/>
                  <a:gd name="T13" fmla="*/ 0 h 24"/>
                  <a:gd name="T14" fmla="*/ 498 w 504"/>
                  <a:gd name="T15" fmla="*/ 0 h 24"/>
                  <a:gd name="T16" fmla="*/ 504 w 504"/>
                  <a:gd name="T17" fmla="*/ 6 h 24"/>
                  <a:gd name="T18" fmla="*/ 504 w 504"/>
                  <a:gd name="T19" fmla="*/ 18 h 24"/>
                  <a:gd name="T20" fmla="*/ 498 w 504"/>
                  <a:gd name="T21" fmla="*/ 24 h 24"/>
                  <a:gd name="T22" fmla="*/ 492 w 504"/>
                  <a:gd name="T23" fmla="*/ 24 h 24"/>
                  <a:gd name="T24" fmla="*/ 12 w 504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4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492" y="0"/>
                    </a:lnTo>
                    <a:lnTo>
                      <a:pt x="498" y="0"/>
                    </a:lnTo>
                    <a:lnTo>
                      <a:pt x="504" y="6"/>
                    </a:lnTo>
                    <a:lnTo>
                      <a:pt x="504" y="18"/>
                    </a:lnTo>
                    <a:lnTo>
                      <a:pt x="498" y="24"/>
                    </a:lnTo>
                    <a:lnTo>
                      <a:pt x="492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41" name="Freeform 181"/>
              <p:cNvSpPr>
                <a:spLocks/>
              </p:cNvSpPr>
              <p:nvPr/>
            </p:nvSpPr>
            <p:spPr bwMode="auto">
              <a:xfrm>
                <a:off x="3650739" y="4845342"/>
                <a:ext cx="38100" cy="333375"/>
              </a:xfrm>
              <a:custGeom>
                <a:avLst/>
                <a:gdLst>
                  <a:gd name="T0" fmla="*/ 0 w 24"/>
                  <a:gd name="T1" fmla="*/ 12 h 210"/>
                  <a:gd name="T2" fmla="*/ 0 w 24"/>
                  <a:gd name="T3" fmla="*/ 6 h 210"/>
                  <a:gd name="T4" fmla="*/ 6 w 24"/>
                  <a:gd name="T5" fmla="*/ 0 h 210"/>
                  <a:gd name="T6" fmla="*/ 18 w 24"/>
                  <a:gd name="T7" fmla="*/ 0 h 210"/>
                  <a:gd name="T8" fmla="*/ 24 w 24"/>
                  <a:gd name="T9" fmla="*/ 6 h 210"/>
                  <a:gd name="T10" fmla="*/ 24 w 24"/>
                  <a:gd name="T11" fmla="*/ 12 h 210"/>
                  <a:gd name="T12" fmla="*/ 24 w 24"/>
                  <a:gd name="T13" fmla="*/ 198 h 210"/>
                  <a:gd name="T14" fmla="*/ 24 w 24"/>
                  <a:gd name="T15" fmla="*/ 204 h 210"/>
                  <a:gd name="T16" fmla="*/ 18 w 24"/>
                  <a:gd name="T17" fmla="*/ 210 h 210"/>
                  <a:gd name="T18" fmla="*/ 6 w 24"/>
                  <a:gd name="T19" fmla="*/ 210 h 210"/>
                  <a:gd name="T20" fmla="*/ 0 w 24"/>
                  <a:gd name="T21" fmla="*/ 204 h 210"/>
                  <a:gd name="T22" fmla="*/ 0 w 24"/>
                  <a:gd name="T23" fmla="*/ 198 h 210"/>
                  <a:gd name="T24" fmla="*/ 0 w 24"/>
                  <a:gd name="T25" fmla="*/ 12 h 21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4" h="210">
                    <a:moveTo>
                      <a:pt x="0" y="12"/>
                    </a:moveTo>
                    <a:lnTo>
                      <a:pt x="0" y="6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24" y="6"/>
                    </a:lnTo>
                    <a:lnTo>
                      <a:pt x="24" y="12"/>
                    </a:lnTo>
                    <a:lnTo>
                      <a:pt x="24" y="198"/>
                    </a:lnTo>
                    <a:lnTo>
                      <a:pt x="24" y="204"/>
                    </a:lnTo>
                    <a:lnTo>
                      <a:pt x="18" y="210"/>
                    </a:lnTo>
                    <a:lnTo>
                      <a:pt x="6" y="210"/>
                    </a:lnTo>
                    <a:lnTo>
                      <a:pt x="0" y="204"/>
                    </a:lnTo>
                    <a:lnTo>
                      <a:pt x="0" y="198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42" name="Freeform 182"/>
              <p:cNvSpPr>
                <a:spLocks/>
              </p:cNvSpPr>
              <p:nvPr/>
            </p:nvSpPr>
            <p:spPr bwMode="auto">
              <a:xfrm>
                <a:off x="3650739" y="5140617"/>
                <a:ext cx="695325" cy="38100"/>
              </a:xfrm>
              <a:custGeom>
                <a:avLst/>
                <a:gdLst>
                  <a:gd name="T0" fmla="*/ 12 w 438"/>
                  <a:gd name="T1" fmla="*/ 24 h 24"/>
                  <a:gd name="T2" fmla="*/ 6 w 438"/>
                  <a:gd name="T3" fmla="*/ 24 h 24"/>
                  <a:gd name="T4" fmla="*/ 0 w 438"/>
                  <a:gd name="T5" fmla="*/ 18 h 24"/>
                  <a:gd name="T6" fmla="*/ 0 w 438"/>
                  <a:gd name="T7" fmla="*/ 6 h 24"/>
                  <a:gd name="T8" fmla="*/ 6 w 438"/>
                  <a:gd name="T9" fmla="*/ 0 h 24"/>
                  <a:gd name="T10" fmla="*/ 12 w 438"/>
                  <a:gd name="T11" fmla="*/ 0 h 24"/>
                  <a:gd name="T12" fmla="*/ 426 w 438"/>
                  <a:gd name="T13" fmla="*/ 0 h 24"/>
                  <a:gd name="T14" fmla="*/ 432 w 438"/>
                  <a:gd name="T15" fmla="*/ 0 h 24"/>
                  <a:gd name="T16" fmla="*/ 438 w 438"/>
                  <a:gd name="T17" fmla="*/ 6 h 24"/>
                  <a:gd name="T18" fmla="*/ 438 w 438"/>
                  <a:gd name="T19" fmla="*/ 18 h 24"/>
                  <a:gd name="T20" fmla="*/ 432 w 438"/>
                  <a:gd name="T21" fmla="*/ 24 h 24"/>
                  <a:gd name="T22" fmla="*/ 426 w 438"/>
                  <a:gd name="T23" fmla="*/ 24 h 24"/>
                  <a:gd name="T24" fmla="*/ 12 w 438"/>
                  <a:gd name="T25" fmla="*/ 24 h 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38" h="24">
                    <a:moveTo>
                      <a:pt x="12" y="24"/>
                    </a:moveTo>
                    <a:lnTo>
                      <a:pt x="6" y="24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426" y="0"/>
                    </a:lnTo>
                    <a:lnTo>
                      <a:pt x="432" y="0"/>
                    </a:lnTo>
                    <a:lnTo>
                      <a:pt x="438" y="6"/>
                    </a:lnTo>
                    <a:lnTo>
                      <a:pt x="438" y="18"/>
                    </a:lnTo>
                    <a:lnTo>
                      <a:pt x="432" y="24"/>
                    </a:lnTo>
                    <a:lnTo>
                      <a:pt x="426" y="24"/>
                    </a:lnTo>
                    <a:lnTo>
                      <a:pt x="12" y="24"/>
                    </a:lnTo>
                    <a:close/>
                  </a:path>
                </a:pathLst>
              </a:custGeom>
              <a:solidFill>
                <a:srgbClr val="FF82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43" name="Line 183"/>
              <p:cNvSpPr>
                <a:spLocks noChangeShapeType="1"/>
              </p:cNvSpPr>
              <p:nvPr/>
            </p:nvSpPr>
            <p:spPr bwMode="auto">
              <a:xfrm flipH="1">
                <a:off x="2479164" y="2559342"/>
                <a:ext cx="104775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44" name="Line 184"/>
              <p:cNvSpPr>
                <a:spLocks noChangeShapeType="1"/>
              </p:cNvSpPr>
              <p:nvPr/>
            </p:nvSpPr>
            <p:spPr bwMode="auto">
              <a:xfrm>
                <a:off x="2536314" y="2511717"/>
                <a:ext cx="0" cy="10477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45" name="Line 185"/>
              <p:cNvSpPr>
                <a:spLocks noChangeShapeType="1"/>
              </p:cNvSpPr>
              <p:nvPr/>
            </p:nvSpPr>
            <p:spPr bwMode="auto">
              <a:xfrm flipH="1">
                <a:off x="4927089" y="3873792"/>
                <a:ext cx="9525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46" name="Line 186"/>
              <p:cNvSpPr>
                <a:spLocks noChangeShapeType="1"/>
              </p:cNvSpPr>
              <p:nvPr/>
            </p:nvSpPr>
            <p:spPr bwMode="auto">
              <a:xfrm>
                <a:off x="4974714" y="3826167"/>
                <a:ext cx="0" cy="10477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47" name="Line 187"/>
              <p:cNvSpPr>
                <a:spLocks noChangeShapeType="1"/>
              </p:cNvSpPr>
              <p:nvPr/>
            </p:nvSpPr>
            <p:spPr bwMode="auto">
              <a:xfrm flipH="1">
                <a:off x="5860539" y="3873792"/>
                <a:ext cx="9525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48" name="Line 188"/>
              <p:cNvSpPr>
                <a:spLocks noChangeShapeType="1"/>
              </p:cNvSpPr>
              <p:nvPr/>
            </p:nvSpPr>
            <p:spPr bwMode="auto">
              <a:xfrm>
                <a:off x="5908164" y="3826167"/>
                <a:ext cx="0" cy="10477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49" name="Line 189"/>
              <p:cNvSpPr>
                <a:spLocks noChangeShapeType="1"/>
              </p:cNvSpPr>
              <p:nvPr/>
            </p:nvSpPr>
            <p:spPr bwMode="auto">
              <a:xfrm flipH="1">
                <a:off x="7746489" y="5054892"/>
                <a:ext cx="9525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50" name="Line 190"/>
              <p:cNvSpPr>
                <a:spLocks noChangeShapeType="1"/>
              </p:cNvSpPr>
              <p:nvPr/>
            </p:nvSpPr>
            <p:spPr bwMode="auto">
              <a:xfrm>
                <a:off x="7794114" y="5007267"/>
                <a:ext cx="0" cy="10477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51" name="Line 191"/>
              <p:cNvSpPr>
                <a:spLocks noChangeShapeType="1"/>
              </p:cNvSpPr>
              <p:nvPr/>
            </p:nvSpPr>
            <p:spPr bwMode="auto">
              <a:xfrm flipH="1">
                <a:off x="2079114" y="3407067"/>
                <a:ext cx="104775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52" name="Line 192"/>
              <p:cNvSpPr>
                <a:spLocks noChangeShapeType="1"/>
              </p:cNvSpPr>
              <p:nvPr/>
            </p:nvSpPr>
            <p:spPr bwMode="auto">
              <a:xfrm>
                <a:off x="2136264" y="3359442"/>
                <a:ext cx="0" cy="9525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53" name="Line 198"/>
              <p:cNvSpPr>
                <a:spLocks noChangeShapeType="1"/>
              </p:cNvSpPr>
              <p:nvPr/>
            </p:nvSpPr>
            <p:spPr bwMode="auto">
              <a:xfrm flipH="1">
                <a:off x="3860289" y="3026067"/>
                <a:ext cx="352425" cy="3619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black"/>
                  </a:solidFill>
                  <a:cs typeface="Arial" pitchFamily="34" charset="0"/>
                </a:endParaRPr>
              </a:p>
            </p:txBody>
          </p:sp>
          <p:sp>
            <p:nvSpPr>
              <p:cNvPr id="554" name="Text Box 199"/>
              <p:cNvSpPr txBox="1">
                <a:spLocks noChangeArrowheads="1"/>
              </p:cNvSpPr>
              <p:nvPr/>
            </p:nvSpPr>
            <p:spPr bwMode="auto">
              <a:xfrm>
                <a:off x="4155564" y="2813342"/>
                <a:ext cx="819150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defTabSz="457200" eaLnBrk="1" hangingPunct="1"/>
                <a:r>
                  <a:rPr lang="es-ES" sz="1500"/>
                  <a:t>5.7 mo.</a:t>
                </a:r>
              </a:p>
            </p:txBody>
          </p:sp>
          <p:sp>
            <p:nvSpPr>
              <p:cNvPr id="555" name="Line 201"/>
              <p:cNvSpPr>
                <a:spLocks noChangeShapeType="1"/>
              </p:cNvSpPr>
              <p:nvPr/>
            </p:nvSpPr>
            <p:spPr bwMode="auto">
              <a:xfrm flipV="1">
                <a:off x="1920364" y="3462630"/>
                <a:ext cx="20955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57200"/>
                <a:endParaRPr lang="es-ES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  <p:sp>
            <p:nvSpPr>
              <p:cNvPr id="556" name="Text Box 202"/>
              <p:cNvSpPr txBox="1">
                <a:spLocks noChangeArrowheads="1"/>
              </p:cNvSpPr>
              <p:nvPr/>
            </p:nvSpPr>
            <p:spPr bwMode="auto">
              <a:xfrm>
                <a:off x="1491739" y="3615030"/>
                <a:ext cx="952500" cy="320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defTabSz="457200" eaLnBrk="1" hangingPunct="1">
                  <a:spcBef>
                    <a:spcPct val="50000"/>
                  </a:spcBef>
                </a:pPr>
                <a:r>
                  <a:rPr lang="es-ES" sz="1500" dirty="0"/>
                  <a:t>1.7 </a:t>
                </a:r>
                <a:r>
                  <a:rPr lang="es-ES" sz="1500" dirty="0" err="1"/>
                  <a:t>mo</a:t>
                </a:r>
                <a:r>
                  <a:rPr lang="es-ES" sz="1500" dirty="0"/>
                  <a:t>.</a:t>
                </a:r>
              </a:p>
            </p:txBody>
          </p:sp>
        </p:grpSp>
        <p:sp>
          <p:nvSpPr>
            <p:cNvPr id="557" name="Line 311"/>
            <p:cNvSpPr>
              <a:spLocks noChangeShapeType="1"/>
            </p:cNvSpPr>
            <p:nvPr/>
          </p:nvSpPr>
          <p:spPr bwMode="auto">
            <a:xfrm>
              <a:off x="1479187" y="5504692"/>
              <a:ext cx="0" cy="57150"/>
            </a:xfrm>
            <a:prstGeom prst="line">
              <a:avLst/>
            </a:prstGeom>
            <a:noFill/>
            <a:ln w="6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s-ES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sp>
        <p:nvSpPr>
          <p:cNvPr id="4" name="Tekstvak 3"/>
          <p:cNvSpPr txBox="1"/>
          <p:nvPr/>
        </p:nvSpPr>
        <p:spPr>
          <a:xfrm>
            <a:off x="347571" y="6542901"/>
            <a:ext cx="4379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b="1" dirty="0" smtClean="0">
                <a:solidFill>
                  <a:schemeClr val="tx1"/>
                </a:solidFill>
              </a:rPr>
              <a:t>Poveda A, et al. </a:t>
            </a:r>
            <a:r>
              <a:rPr lang="nl-BE" sz="1200" b="1" i="1" dirty="0" smtClean="0">
                <a:solidFill>
                  <a:schemeClr val="tx1"/>
                </a:solidFill>
              </a:rPr>
              <a:t>J Clin Oncol. </a:t>
            </a:r>
            <a:r>
              <a:rPr lang="nl-BE" sz="1200" b="1" dirty="0" smtClean="0">
                <a:solidFill>
                  <a:schemeClr val="tx1"/>
                </a:solidFill>
              </a:rPr>
              <a:t>2014;32(5S): Abstract 5505. </a:t>
            </a:r>
            <a:endParaRPr lang="nl-BE" sz="1200" b="1" dirty="0">
              <a:solidFill>
                <a:schemeClr val="tx1"/>
              </a:solidFill>
            </a:endParaRPr>
          </a:p>
        </p:txBody>
      </p:sp>
      <p:cxnSp>
        <p:nvCxnSpPr>
          <p:cNvPr id="320" name="Straight Connector 319"/>
          <p:cNvCxnSpPr/>
          <p:nvPr/>
        </p:nvCxnSpPr>
        <p:spPr>
          <a:xfrm>
            <a:off x="1453787" y="1533938"/>
            <a:ext cx="0" cy="42062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rot="5400000">
            <a:off x="4747260" y="2436150"/>
            <a:ext cx="0" cy="65836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83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Content Placeholder 27"/>
          <p:cNvSpPr>
            <a:spLocks noGrp="1"/>
          </p:cNvSpPr>
          <p:nvPr>
            <p:ph sz="quarter" idx="11"/>
          </p:nvPr>
        </p:nvSpPr>
        <p:spPr>
          <a:xfrm>
            <a:off x="484188" y="1227138"/>
            <a:ext cx="7974012" cy="4335462"/>
          </a:xfrm>
        </p:spPr>
        <p:txBody>
          <a:bodyPr/>
          <a:lstStyle/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None/>
            </a:pPr>
            <a:r>
              <a:rPr lang="en-US" altLang="nl-BE" sz="1600" dirty="0">
                <a:latin typeface="Arial" pitchFamily="34" charset="0"/>
                <a:cs typeface="Arial" pitchFamily="34" charset="0"/>
              </a:rPr>
              <a:t>Stratification factors</a:t>
            </a:r>
          </a:p>
          <a:p>
            <a:r>
              <a:rPr lang="en-US" altLang="nl-BE" sz="1600" dirty="0">
                <a:latin typeface="Arial" pitchFamily="34" charset="0"/>
                <a:cs typeface="Arial" pitchFamily="34" charset="0"/>
              </a:rPr>
              <a:t>Selected chemotherapy cohort (</a:t>
            </a:r>
            <a:r>
              <a:rPr lang="en-US" altLang="nl-BE" sz="1600" dirty="0" err="1">
                <a:latin typeface="Arial" pitchFamily="34" charset="0"/>
                <a:cs typeface="Arial" pitchFamily="34" charset="0"/>
              </a:rPr>
              <a:t>topotecan</a:t>
            </a:r>
            <a:r>
              <a:rPr lang="en-US" altLang="nl-BE" sz="1600" dirty="0">
                <a:latin typeface="Arial" pitchFamily="34" charset="0"/>
                <a:cs typeface="Arial" pitchFamily="34" charset="0"/>
              </a:rPr>
              <a:t> vs paclitaxel vs gemcitabine)</a:t>
            </a:r>
            <a:r>
              <a:rPr lang="en-US" altLang="nl-BE" sz="1600" baseline="30000" dirty="0">
                <a:latin typeface="Arial" pitchFamily="34" charset="0"/>
                <a:cs typeface="Arial" pitchFamily="34" charset="0"/>
              </a:rPr>
              <a:t>b</a:t>
            </a:r>
          </a:p>
          <a:p>
            <a:r>
              <a:rPr lang="en-US" altLang="nl-BE" sz="1600" dirty="0">
                <a:latin typeface="Arial" pitchFamily="34" charset="0"/>
                <a:cs typeface="Arial" pitchFamily="34" charset="0"/>
              </a:rPr>
              <a:t>Previous </a:t>
            </a:r>
            <a:r>
              <a:rPr lang="en-US" altLang="nl-BE" sz="1600" dirty="0" smtClean="0">
                <a:latin typeface="Arial" pitchFamily="34" charset="0"/>
                <a:cs typeface="Arial" pitchFamily="34" charset="0"/>
              </a:rPr>
              <a:t>antiangiogenic </a:t>
            </a:r>
            <a:r>
              <a:rPr lang="en-US" altLang="nl-BE" sz="1600" dirty="0">
                <a:latin typeface="Arial" pitchFamily="34" charset="0"/>
                <a:cs typeface="Arial" pitchFamily="34" charset="0"/>
              </a:rPr>
              <a:t>therapy (yes vs no)</a:t>
            </a:r>
            <a:r>
              <a:rPr lang="en-US" altLang="nl-BE" sz="1600" baseline="30000" dirty="0">
                <a:latin typeface="Arial" pitchFamily="34" charset="0"/>
                <a:cs typeface="Arial" pitchFamily="34" charset="0"/>
              </a:rPr>
              <a:t>c</a:t>
            </a:r>
            <a:endParaRPr lang="en-US" altLang="nl-BE" sz="1600" dirty="0">
              <a:latin typeface="Arial" pitchFamily="34" charset="0"/>
              <a:cs typeface="Arial" pitchFamily="34" charset="0"/>
            </a:endParaRPr>
          </a:p>
          <a:p>
            <a:r>
              <a:rPr lang="en-US" altLang="nl-BE" sz="1600" dirty="0">
                <a:latin typeface="Arial" pitchFamily="34" charset="0"/>
                <a:cs typeface="Arial" pitchFamily="34" charset="0"/>
              </a:rPr>
              <a:t>Treatment-free interval from last cycle of platinum to PD after platinum therapy (&lt;3 vs 3–6 months)</a:t>
            </a:r>
          </a:p>
          <a:p>
            <a:endParaRPr lang="en-US" altLang="nl-BE" sz="1600" dirty="0">
              <a:latin typeface="Arial" pitchFamily="34" charset="0"/>
              <a:cs typeface="Arial" pitchFamily="34" charset="0"/>
            </a:endParaRPr>
          </a:p>
          <a:p>
            <a:endParaRPr lang="en-US" altLang="nl-BE" dirty="0">
              <a:latin typeface="Arial" pitchFamily="34" charset="0"/>
              <a:cs typeface="Arial" pitchFamily="34" charset="0"/>
            </a:endParaRPr>
          </a:p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None/>
            </a:pPr>
            <a:r>
              <a:rPr altLang="nl-BE" dirty="0" smtClean="0">
                <a:latin typeface="Arial" pitchFamily="34" charset="0"/>
                <a:cs typeface="Arial" pitchFamily="34" charset="0"/>
              </a:rPr>
              <a:t>Stratification factors</a:t>
            </a:r>
          </a:p>
          <a:p>
            <a:r>
              <a:rPr altLang="nl-BE" dirty="0" smtClean="0">
                <a:latin typeface="Arial" pitchFamily="34" charset="0"/>
                <a:cs typeface="Arial" pitchFamily="34" charset="0"/>
              </a:rPr>
              <a:t>Selected chemotherapy cohort (</a:t>
            </a:r>
            <a:r>
              <a:rPr altLang="nl-BE" dirty="0" err="1" smtClean="0">
                <a:latin typeface="Arial" pitchFamily="34" charset="0"/>
                <a:cs typeface="Arial" pitchFamily="34" charset="0"/>
              </a:rPr>
              <a:t>topotecan</a:t>
            </a:r>
            <a:r>
              <a:rPr altLang="nl-BE" dirty="0" smtClean="0">
                <a:latin typeface="Arial" pitchFamily="34" charset="0"/>
                <a:cs typeface="Arial" pitchFamily="34" charset="0"/>
              </a:rPr>
              <a:t> vs paclitaxel vs gemcitabine)</a:t>
            </a:r>
            <a:r>
              <a:rPr altLang="nl-BE" baseline="30000" dirty="0" smtClean="0">
                <a:latin typeface="Arial" pitchFamily="34" charset="0"/>
                <a:cs typeface="Arial" pitchFamily="34" charset="0"/>
              </a:rPr>
              <a:t>b</a:t>
            </a:r>
            <a:endParaRPr lang="en-GB" altLang="nl-BE" baseline="30000" dirty="0" smtClean="0">
              <a:latin typeface="Arial" pitchFamily="34" charset="0"/>
              <a:cs typeface="Arial" pitchFamily="34" charset="0"/>
            </a:endParaRPr>
          </a:p>
          <a:p>
            <a:r>
              <a:rPr altLang="nl-BE" dirty="0" smtClean="0">
                <a:latin typeface="Arial" pitchFamily="34" charset="0"/>
                <a:cs typeface="Arial" pitchFamily="34" charset="0"/>
              </a:rPr>
              <a:t>Previous anti-angiogenic therapy (yes vs no)</a:t>
            </a:r>
            <a:r>
              <a:rPr altLang="nl-BE" baseline="30000" dirty="0" smtClean="0">
                <a:latin typeface="Arial" pitchFamily="34" charset="0"/>
                <a:cs typeface="Arial" pitchFamily="34" charset="0"/>
              </a:rPr>
              <a:t>c</a:t>
            </a:r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r>
              <a:rPr altLang="nl-BE" dirty="0" smtClean="0">
                <a:latin typeface="Arial" pitchFamily="34" charset="0"/>
                <a:cs typeface="Arial" pitchFamily="34" charset="0"/>
              </a:rPr>
              <a:t>Treatment-free interval from last cycle of platinum to PD after platinum therapy (&lt;3 vs 3–6 months)</a:t>
            </a:r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  <a:p>
            <a:endParaRPr lang="en-GB" altLang="nl-BE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078" name="Title 1"/>
          <p:cNvSpPr>
            <a:spLocks noGrp="1"/>
          </p:cNvSpPr>
          <p:nvPr>
            <p:ph type="title"/>
          </p:nvPr>
        </p:nvSpPr>
        <p:spPr>
          <a:xfrm>
            <a:off x="421944" y="552858"/>
            <a:ext cx="8280151" cy="922238"/>
          </a:xfrm>
        </p:spPr>
        <p:txBody>
          <a:bodyPr/>
          <a:lstStyle/>
          <a:p>
            <a:r>
              <a:rPr alt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Pertuzumab: ENGOT-ov14/Penelope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6725" y="1817688"/>
            <a:ext cx="1511300" cy="229076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Patients with epithelial ovarian primary peritoneal or fallopian tube cancer, with low HER3 mRNA expression (n~154)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300538" y="2105025"/>
            <a:ext cx="4105275" cy="2984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Topotecan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, paclitaxel or gemcitabine</a:t>
            </a:r>
          </a:p>
        </p:txBody>
      </p:sp>
      <p:sp>
        <p:nvSpPr>
          <p:cNvPr id="45061" name="TextBox 33"/>
          <p:cNvSpPr txBox="1">
            <a:spLocks noChangeArrowheads="1"/>
          </p:cNvSpPr>
          <p:nvPr/>
        </p:nvSpPr>
        <p:spPr bwMode="auto">
          <a:xfrm>
            <a:off x="4121150" y="1789113"/>
            <a:ext cx="4464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nl-BE" sz="2000" dirty="0" smtClean="0"/>
              <a:t>+</a:t>
            </a:r>
          </a:p>
        </p:txBody>
      </p:sp>
      <p:sp>
        <p:nvSpPr>
          <p:cNvPr id="45062" name="TextBox 36"/>
          <p:cNvSpPr txBox="1">
            <a:spLocks noChangeArrowheads="1"/>
          </p:cNvSpPr>
          <p:nvPr/>
        </p:nvSpPr>
        <p:spPr bwMode="auto">
          <a:xfrm>
            <a:off x="4697413" y="2403475"/>
            <a:ext cx="3311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nl-BE" sz="1000" dirty="0" smtClean="0"/>
              <a:t>Until disease progression, unacceptable toxicity, withdrawal of consent, or death</a:t>
            </a:r>
          </a:p>
        </p:txBody>
      </p:sp>
      <p:sp>
        <p:nvSpPr>
          <p:cNvPr id="45063" name="Rectangle 37"/>
          <p:cNvSpPr>
            <a:spLocks noChangeArrowheads="1"/>
          </p:cNvSpPr>
          <p:nvPr/>
        </p:nvSpPr>
        <p:spPr bwMode="auto">
          <a:xfrm>
            <a:off x="4154488" y="1306513"/>
            <a:ext cx="4395787" cy="1497012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en-US" altLang="nl-BE" sz="1200" smtClean="0">
              <a:solidFill>
                <a:srgbClr val="FFFFFF"/>
              </a:solidFill>
            </a:endParaRPr>
          </a:p>
        </p:txBody>
      </p:sp>
      <p:sp>
        <p:nvSpPr>
          <p:cNvPr id="45064" name="TextBox 38"/>
          <p:cNvSpPr txBox="1">
            <a:spLocks noChangeArrowheads="1"/>
          </p:cNvSpPr>
          <p:nvPr/>
        </p:nvSpPr>
        <p:spPr bwMode="auto">
          <a:xfrm>
            <a:off x="3994150" y="1296988"/>
            <a:ext cx="47164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nl-BE" sz="1200" b="1" dirty="0" smtClean="0"/>
              <a:t>Arm 1 (n ≈ 77)</a:t>
            </a:r>
          </a:p>
        </p:txBody>
      </p:sp>
      <p:cxnSp>
        <p:nvCxnSpPr>
          <p:cNvPr id="45065" name="Straight Connector 39"/>
          <p:cNvCxnSpPr>
            <a:cxnSpLocks noChangeShapeType="1"/>
          </p:cNvCxnSpPr>
          <p:nvPr/>
        </p:nvCxnSpPr>
        <p:spPr bwMode="auto">
          <a:xfrm>
            <a:off x="4154488" y="1525588"/>
            <a:ext cx="4395787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66" name="Straight Connector 40"/>
          <p:cNvCxnSpPr>
            <a:cxnSpLocks noChangeShapeType="1"/>
            <a:stCxn id="32" idx="3"/>
            <a:endCxn id="42" idx="1"/>
          </p:cNvCxnSpPr>
          <p:nvPr/>
        </p:nvCxnSpPr>
        <p:spPr bwMode="auto">
          <a:xfrm>
            <a:off x="1978025" y="2963863"/>
            <a:ext cx="1300163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Rectangle 41"/>
          <p:cNvSpPr/>
          <p:nvPr/>
        </p:nvSpPr>
        <p:spPr>
          <a:xfrm>
            <a:off x="3278188" y="1744663"/>
            <a:ext cx="360362" cy="24368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b="1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RANDOM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b="1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I</a:t>
            </a:r>
            <a:br>
              <a:rPr lang="en-GB" sz="1200" b="1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</a:br>
            <a:r>
              <a:rPr lang="en-GB" sz="1200" b="1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SAT</a:t>
            </a:r>
            <a:br>
              <a:rPr lang="en-GB" sz="1200" b="1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</a:br>
            <a:r>
              <a:rPr lang="en-GB" sz="1200" b="1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I</a:t>
            </a:r>
            <a:br>
              <a:rPr lang="en-GB" sz="1200" b="1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</a:br>
            <a:r>
              <a:rPr lang="en-GB" sz="1200" b="1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ON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300538" y="1590675"/>
            <a:ext cx="4105275" cy="295275"/>
          </a:xfrm>
          <a:prstGeom prst="roundRect">
            <a:avLst/>
          </a:prstGeom>
          <a:solidFill>
            <a:srgbClr val="7ED0BB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Pertuzumab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300538" y="3875088"/>
            <a:ext cx="4105275" cy="2809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Topotecan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,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paclitaxel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 or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gemcitabine</a:t>
            </a:r>
            <a:endParaRPr lang="en-GB" sz="1600" kern="0" dirty="0">
              <a:solidFill>
                <a:sysClr val="windowText" lastClr="000000"/>
              </a:solidFill>
              <a:ea typeface="ＭＳ Ｐゴシック"/>
              <a:cs typeface="Arial" pitchFamily="34" charset="0"/>
            </a:endParaRPr>
          </a:p>
        </p:txBody>
      </p:sp>
      <p:sp>
        <p:nvSpPr>
          <p:cNvPr id="45070" name="TextBox 45"/>
          <p:cNvSpPr txBox="1">
            <a:spLocks noChangeArrowheads="1"/>
          </p:cNvSpPr>
          <p:nvPr/>
        </p:nvSpPr>
        <p:spPr bwMode="auto">
          <a:xfrm>
            <a:off x="4121150" y="3560763"/>
            <a:ext cx="4464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nl-BE" sz="2000" smtClean="0"/>
              <a:t>+</a:t>
            </a:r>
          </a:p>
        </p:txBody>
      </p:sp>
      <p:sp>
        <p:nvSpPr>
          <p:cNvPr id="45071" name="TextBox 48"/>
          <p:cNvSpPr txBox="1">
            <a:spLocks noChangeArrowheads="1"/>
          </p:cNvSpPr>
          <p:nvPr/>
        </p:nvSpPr>
        <p:spPr bwMode="auto">
          <a:xfrm>
            <a:off x="4697413" y="4141788"/>
            <a:ext cx="3311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nl-BE" sz="1000" smtClean="0"/>
              <a:t>Until disease progression, unacceptable toxicity, withdrawal of consent, or death</a:t>
            </a:r>
          </a:p>
        </p:txBody>
      </p:sp>
      <p:sp>
        <p:nvSpPr>
          <p:cNvPr id="45072" name="Rectangle 49"/>
          <p:cNvSpPr>
            <a:spLocks noChangeArrowheads="1"/>
          </p:cNvSpPr>
          <p:nvPr/>
        </p:nvSpPr>
        <p:spPr bwMode="auto">
          <a:xfrm>
            <a:off x="4154488" y="3097213"/>
            <a:ext cx="4395787" cy="1576387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/>
            <a:endParaRPr lang="en-US" altLang="nl-BE" sz="1200" smtClean="0">
              <a:solidFill>
                <a:srgbClr val="FFFFFF"/>
              </a:solidFill>
            </a:endParaRPr>
          </a:p>
        </p:txBody>
      </p:sp>
      <p:sp>
        <p:nvSpPr>
          <p:cNvPr id="45073" name="TextBox 50"/>
          <p:cNvSpPr txBox="1">
            <a:spLocks noChangeArrowheads="1"/>
          </p:cNvSpPr>
          <p:nvPr/>
        </p:nvSpPr>
        <p:spPr bwMode="auto">
          <a:xfrm>
            <a:off x="3994150" y="3062288"/>
            <a:ext cx="47164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nl-BE" sz="1200" b="1" dirty="0" smtClean="0"/>
              <a:t>Arm 2 (n ≈ 77)</a:t>
            </a:r>
          </a:p>
        </p:txBody>
      </p:sp>
      <p:cxnSp>
        <p:nvCxnSpPr>
          <p:cNvPr id="45074" name="Straight Connector 51"/>
          <p:cNvCxnSpPr>
            <a:cxnSpLocks noChangeShapeType="1"/>
          </p:cNvCxnSpPr>
          <p:nvPr/>
        </p:nvCxnSpPr>
        <p:spPr bwMode="auto">
          <a:xfrm>
            <a:off x="4154488" y="3292475"/>
            <a:ext cx="4395787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Rounded Rectangle 52"/>
          <p:cNvSpPr/>
          <p:nvPr/>
        </p:nvSpPr>
        <p:spPr>
          <a:xfrm>
            <a:off x="4300538" y="3367088"/>
            <a:ext cx="4105275" cy="3000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/>
                <a:cs typeface="Arial" pitchFamily="34" charset="0"/>
              </a:rPr>
              <a:t>Placebo</a:t>
            </a:r>
          </a:p>
        </p:txBody>
      </p:sp>
      <p:cxnSp>
        <p:nvCxnSpPr>
          <p:cNvPr id="45076" name="Straight Connector 53"/>
          <p:cNvCxnSpPr>
            <a:cxnSpLocks noChangeShapeType="1"/>
            <a:stCxn id="42" idx="3"/>
            <a:endCxn id="45063" idx="1"/>
          </p:cNvCxnSpPr>
          <p:nvPr/>
        </p:nvCxnSpPr>
        <p:spPr bwMode="auto">
          <a:xfrm flipV="1">
            <a:off x="3638550" y="2055813"/>
            <a:ext cx="515938" cy="90805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077" name="Straight Connector 54"/>
          <p:cNvCxnSpPr>
            <a:cxnSpLocks noChangeShapeType="1"/>
            <a:stCxn id="42" idx="3"/>
            <a:endCxn id="45072" idx="1"/>
          </p:cNvCxnSpPr>
          <p:nvPr/>
        </p:nvCxnSpPr>
        <p:spPr bwMode="auto">
          <a:xfrm>
            <a:off x="3638550" y="2963863"/>
            <a:ext cx="515938" cy="92075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080" name="Rectangle 4"/>
          <p:cNvSpPr>
            <a:spLocks noChangeArrowheads="1"/>
          </p:cNvSpPr>
          <p:nvPr/>
        </p:nvSpPr>
        <p:spPr bwMode="auto">
          <a:xfrm>
            <a:off x="1911350" y="2124075"/>
            <a:ext cx="14112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nl-BE" sz="1200" dirty="0" smtClean="0"/>
              <a:t>Choice of chemotherapy at investigator’s discretion</a:t>
            </a:r>
            <a:r>
              <a:rPr lang="en-US" altLang="nl-BE" sz="1200" baseline="30000" dirty="0" smtClean="0"/>
              <a:t>a</a:t>
            </a:r>
            <a:endParaRPr lang="en-GB" altLang="nl-BE" sz="1200" dirty="0" smtClean="0"/>
          </a:p>
        </p:txBody>
      </p:sp>
      <p:sp>
        <p:nvSpPr>
          <p:cNvPr id="45081" name="TextBox 3"/>
          <p:cNvSpPr txBox="1">
            <a:spLocks noChangeArrowheads="1"/>
          </p:cNvSpPr>
          <p:nvPr/>
        </p:nvSpPr>
        <p:spPr bwMode="auto">
          <a:xfrm>
            <a:off x="3124200" y="4211638"/>
            <a:ext cx="668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altLang="nl-BE" sz="1800" smtClean="0"/>
              <a:t>1:1</a:t>
            </a:r>
          </a:p>
        </p:txBody>
      </p:sp>
      <p:cxnSp>
        <p:nvCxnSpPr>
          <p:cNvPr id="26" name="Rechte verbindingslijn met pijl 25"/>
          <p:cNvCxnSpPr/>
          <p:nvPr/>
        </p:nvCxnSpPr>
        <p:spPr>
          <a:xfrm flipV="1">
            <a:off x="-48768" y="3396343"/>
            <a:ext cx="658368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0" y="6351588"/>
            <a:ext cx="9144000" cy="430212"/>
          </a:xfrm>
        </p:spPr>
        <p:txBody>
          <a:bodyPr>
            <a:noAutofit/>
          </a:bodyPr>
          <a:lstStyle/>
          <a:p>
            <a:pPr>
              <a:defRPr/>
            </a:pPr>
            <a:r>
              <a:rPr baseline="30000" dirty="0" smtClean="0">
                <a:cs typeface="Arial" pitchFamily="34" charset="0"/>
              </a:rPr>
              <a:t>a</a:t>
            </a:r>
            <a:r>
              <a:rPr lang="en-GB" dirty="0" err="1" smtClean="0">
                <a:cs typeface="Arial" pitchFamily="34" charset="0"/>
              </a:rPr>
              <a:t>Topotecan</a:t>
            </a:r>
            <a:r>
              <a:rPr lang="en-GB" dirty="0" smtClean="0">
                <a:cs typeface="Arial" pitchFamily="34" charset="0"/>
              </a:rPr>
              <a:t>, paclitaxel, or gemcitabine. </a:t>
            </a:r>
            <a:r>
              <a:rPr baseline="30000" dirty="0" err="1" smtClean="0">
                <a:cs typeface="Arial" pitchFamily="34" charset="0"/>
              </a:rPr>
              <a:t>b</a:t>
            </a:r>
            <a:r>
              <a:rPr dirty="0" err="1" smtClean="0">
                <a:cs typeface="Arial" pitchFamily="34" charset="0"/>
              </a:rPr>
              <a:t>To</a:t>
            </a:r>
            <a:r>
              <a:rPr dirty="0" smtClean="0">
                <a:cs typeface="Arial" pitchFamily="34" charset="0"/>
              </a:rPr>
              <a:t> be amended if not all chemotherapy agents are used in Part 2.</a:t>
            </a:r>
            <a:r>
              <a:rPr baseline="30000" dirty="0" smtClean="0">
                <a:cs typeface="Arial" pitchFamily="34" charset="0"/>
              </a:rPr>
              <a:t> </a:t>
            </a:r>
            <a:br>
              <a:rPr baseline="30000" dirty="0" smtClean="0">
                <a:cs typeface="Arial" pitchFamily="34" charset="0"/>
              </a:rPr>
            </a:br>
            <a:r>
              <a:rPr baseline="30000" dirty="0" err="1" smtClean="0">
                <a:cs typeface="Arial" pitchFamily="34" charset="0"/>
              </a:rPr>
              <a:t>c</a:t>
            </a:r>
            <a:r>
              <a:rPr dirty="0" err="1" smtClean="0">
                <a:cs typeface="Arial" pitchFamily="34" charset="0"/>
              </a:rPr>
              <a:t>If</a:t>
            </a:r>
            <a:r>
              <a:rPr dirty="0" smtClean="0">
                <a:cs typeface="Arial" pitchFamily="34" charset="0"/>
              </a:rPr>
              <a:t> a patient has previously participated in a blinded trial with an antiangiogenic agent, the patient will be enrolled in the same stratum as patients known to have previously received an antiangiogenic agent.</a:t>
            </a:r>
            <a:endParaRPr lang="en-GB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19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47339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"/>
            <a:ext cx="9143999" cy="981075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Randomized Phase II EORTC 55092 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TC weekly with or without </a:t>
            </a:r>
            <a:r>
              <a:rPr lang="en-US" sz="3200" dirty="0" smtClean="0">
                <a:solidFill>
                  <a:schemeClr val="tx2"/>
                </a:solidFill>
              </a:rPr>
              <a:t>pazopanib in PROC</a:t>
            </a:r>
          </a:p>
        </p:txBody>
      </p:sp>
      <p:pic>
        <p:nvPicPr>
          <p:cNvPr id="1026" name="Picture 2" descr="J:\UNIT\Gyneco\01. Protocols\55092 - Pazopanib\1. Working TMF\Miscellaneous\Protocol Development\Amendment v3.0\55092_followup scheme after end of chemo_f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94166"/>
            <a:ext cx="8352928" cy="553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 rot="5400000">
            <a:off x="-800500" y="3591832"/>
            <a:ext cx="2262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b="1" dirty="0" err="1" smtClean="0">
                <a:solidFill>
                  <a:schemeClr val="tx1"/>
                </a:solidFill>
              </a:rPr>
              <a:t>Measurable</a:t>
            </a:r>
            <a:r>
              <a:rPr lang="nl-BE" sz="1400" b="1" dirty="0" smtClean="0">
                <a:solidFill>
                  <a:schemeClr val="tx1"/>
                </a:solidFill>
              </a:rPr>
              <a:t> or </a:t>
            </a:r>
            <a:r>
              <a:rPr lang="nl-BE" sz="1400" b="1" dirty="0" err="1" smtClean="0">
                <a:solidFill>
                  <a:schemeClr val="tx1"/>
                </a:solidFill>
              </a:rPr>
              <a:t>evalauble</a:t>
            </a:r>
            <a:endParaRPr lang="nl-B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436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6"/>
          <p:cNvSpPr txBox="1">
            <a:spLocks/>
          </p:cNvSpPr>
          <p:nvPr/>
        </p:nvSpPr>
        <p:spPr>
          <a:xfrm>
            <a:off x="54592" y="533400"/>
            <a:ext cx="9026676" cy="7429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rgbClr val="0191A4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tabLst>
                <a:tab pos="541338" algn="l"/>
              </a:tabLst>
            </a:pPr>
            <a:r>
              <a:rPr lang="en-US" sz="3200" b="1" u="sng" dirty="0" smtClean="0">
                <a:solidFill>
                  <a:srgbClr val="F09828"/>
                </a:solidFill>
                <a:latin typeface="+mj-lt"/>
                <a:cs typeface="Arial" pitchFamily="34" charset="0"/>
              </a:rPr>
              <a:t>Single</a:t>
            </a:r>
            <a:r>
              <a:rPr lang="en-US" sz="3200" b="1" dirty="0" smtClean="0">
                <a:solidFill>
                  <a:srgbClr val="F09828"/>
                </a:solidFill>
                <a:latin typeface="+mj-lt"/>
                <a:cs typeface="Arial" pitchFamily="34" charset="0"/>
              </a:rPr>
              <a:t> Target, Simultaneous Inhibition of </a:t>
            </a:r>
            <a:r>
              <a:rPr lang="en-US" sz="3200" b="1" u="sng" dirty="0" smtClean="0">
                <a:solidFill>
                  <a:srgbClr val="F09828"/>
                </a:solidFill>
                <a:latin typeface="+mj-lt"/>
                <a:cs typeface="Arial" pitchFamily="34" charset="0"/>
              </a:rPr>
              <a:t>Multiple</a:t>
            </a:r>
            <a:r>
              <a:rPr lang="en-US" sz="3200" b="1" dirty="0" smtClean="0">
                <a:solidFill>
                  <a:srgbClr val="F09828"/>
                </a:solidFill>
                <a:latin typeface="+mj-lt"/>
                <a:cs typeface="Arial" pitchFamily="34" charset="0"/>
              </a:rPr>
              <a:t> Oncogenic Pathways : </a:t>
            </a:r>
            <a:r>
              <a:rPr lang="en-US" sz="3200" b="1" dirty="0" smtClean="0">
                <a:solidFill>
                  <a:srgbClr val="F09828"/>
                </a:solidFill>
                <a:latin typeface="+mj-lt"/>
              </a:rPr>
              <a:t>Hsp90 Clients</a:t>
            </a:r>
            <a:endParaRPr lang="de-AT" sz="3200" b="1" dirty="0">
              <a:solidFill>
                <a:srgbClr val="F09828"/>
              </a:solidFill>
              <a:latin typeface="+mj-lt"/>
            </a:endParaRPr>
          </a:p>
        </p:txBody>
      </p:sp>
      <p:pic>
        <p:nvPicPr>
          <p:cNvPr id="24" name="Picture 43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0" y="3281121"/>
            <a:ext cx="1765830" cy="1368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50000">
                      <a:schemeClr val="accent1">
                        <a:alpha val="7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 Box 46"/>
          <p:cNvSpPr txBox="1">
            <a:spLocks noChangeArrowheads="1"/>
          </p:cNvSpPr>
          <p:nvPr/>
        </p:nvSpPr>
        <p:spPr bwMode="auto">
          <a:xfrm>
            <a:off x="499729" y="4658388"/>
            <a:ext cx="1311275" cy="52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50000">
                      <a:schemeClr val="accent1">
                        <a:alpha val="7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2" tIns="45716" rIns="91432" bIns="45716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Arial" pitchFamily="34" charset="0"/>
              </a:rPr>
              <a:t>HSP90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6" name="AutoShape 49"/>
          <p:cNvSpPr>
            <a:spLocks noChangeArrowheads="1"/>
          </p:cNvSpPr>
          <p:nvPr/>
        </p:nvSpPr>
        <p:spPr bwMode="auto">
          <a:xfrm>
            <a:off x="1050768" y="2496751"/>
            <a:ext cx="292100" cy="685451"/>
          </a:xfrm>
          <a:prstGeom prst="downArrow">
            <a:avLst>
              <a:gd name="adj1" fmla="val 50000"/>
              <a:gd name="adj2" fmla="val 91712"/>
            </a:avLst>
          </a:prstGeom>
          <a:solidFill>
            <a:schemeClr val="accent5">
              <a:lumMod val="40000"/>
              <a:lumOff val="6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lIns="91432" tIns="45716" rIns="91432" bIns="45716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8" name="Line 47"/>
          <p:cNvSpPr>
            <a:spLocks noChangeShapeType="1"/>
          </p:cNvSpPr>
          <p:nvPr/>
        </p:nvSpPr>
        <p:spPr bwMode="auto">
          <a:xfrm flipV="1">
            <a:off x="2087064" y="1937136"/>
            <a:ext cx="1341997" cy="1171806"/>
          </a:xfrm>
          <a:prstGeom prst="line">
            <a:avLst/>
          </a:prstGeom>
          <a:noFill/>
          <a:ln w="762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black"/>
              </a:solidFill>
              <a:latin typeface="+mj-lt"/>
              <a:cs typeface="Arial" pitchFamily="34" charset="0"/>
            </a:endParaRPr>
          </a:p>
        </p:txBody>
      </p:sp>
      <p:sp>
        <p:nvSpPr>
          <p:cNvPr id="30" name="Line 47"/>
          <p:cNvSpPr>
            <a:spLocks noChangeShapeType="1"/>
          </p:cNvSpPr>
          <p:nvPr/>
        </p:nvSpPr>
        <p:spPr bwMode="auto">
          <a:xfrm>
            <a:off x="2087065" y="4600783"/>
            <a:ext cx="1185186" cy="367948"/>
          </a:xfrm>
          <a:prstGeom prst="line">
            <a:avLst/>
          </a:prstGeom>
          <a:noFill/>
          <a:ln w="762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black"/>
              </a:solidFill>
              <a:latin typeface="+mj-lt"/>
              <a:cs typeface="Arial" pitchFamily="34" charset="0"/>
            </a:endParaRPr>
          </a:p>
        </p:txBody>
      </p:sp>
      <p:sp>
        <p:nvSpPr>
          <p:cNvPr id="31" name="Line 47"/>
          <p:cNvSpPr>
            <a:spLocks noChangeShapeType="1"/>
          </p:cNvSpPr>
          <p:nvPr/>
        </p:nvSpPr>
        <p:spPr bwMode="auto">
          <a:xfrm flipV="1">
            <a:off x="2087064" y="3662942"/>
            <a:ext cx="1341998" cy="160043"/>
          </a:xfrm>
          <a:prstGeom prst="line">
            <a:avLst/>
          </a:prstGeom>
          <a:noFill/>
          <a:ln w="762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black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0" y="1627264"/>
            <a:ext cx="2037867" cy="752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ext Box 46"/>
          <p:cNvSpPr txBox="1">
            <a:spLocks noChangeArrowheads="1"/>
          </p:cNvSpPr>
          <p:nvPr/>
        </p:nvSpPr>
        <p:spPr bwMode="auto">
          <a:xfrm>
            <a:off x="3505556" y="2126754"/>
            <a:ext cx="5659972" cy="70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50000">
                      <a:schemeClr val="accent1">
                        <a:alpha val="7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2" tIns="45716" rIns="91432" bIns="45716">
            <a:spAutoFit/>
          </a:bodyPr>
          <a:lstStyle/>
          <a:p>
            <a:pPr marL="225425" indent="-225425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ALK, EGFR, HER2, KRAS pathway (RAF, MEK, ERK), AR, ER, JAK2</a:t>
            </a:r>
            <a:endParaRPr lang="en-US" sz="20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6" name="Text Box 46"/>
          <p:cNvSpPr txBox="1">
            <a:spLocks noChangeArrowheads="1"/>
          </p:cNvSpPr>
          <p:nvPr/>
        </p:nvSpPr>
        <p:spPr bwMode="auto">
          <a:xfrm>
            <a:off x="3505555" y="1604079"/>
            <a:ext cx="5521121" cy="541864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/>
        </p:spPr>
        <p:txBody>
          <a:bodyPr wrap="square" lIns="91432" tIns="45716" rIns="91432" bIns="45716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+mj-lt"/>
                <a:cs typeface="Arial" pitchFamily="34" charset="0"/>
              </a:rPr>
              <a:t>Deactivate driver oncogenes </a:t>
            </a:r>
          </a:p>
        </p:txBody>
      </p:sp>
      <p:sp>
        <p:nvSpPr>
          <p:cNvPr id="37" name="Text Box 46"/>
          <p:cNvSpPr txBox="1">
            <a:spLocks noChangeArrowheads="1"/>
          </p:cNvSpPr>
          <p:nvPr/>
        </p:nvSpPr>
        <p:spPr bwMode="auto">
          <a:xfrm>
            <a:off x="3272251" y="4861110"/>
            <a:ext cx="5809017" cy="541864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lIns="91432" tIns="45716" rIns="91432" bIns="45716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Enhance chemotherapy + </a:t>
            </a:r>
            <a:r>
              <a:rPr lang="en-US" sz="2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targeted agents</a:t>
            </a:r>
            <a:endParaRPr lang="en-US" sz="2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8" name="Text Box 46"/>
          <p:cNvSpPr txBox="1">
            <a:spLocks noChangeArrowheads="1"/>
          </p:cNvSpPr>
          <p:nvPr/>
        </p:nvSpPr>
        <p:spPr bwMode="auto">
          <a:xfrm>
            <a:off x="3505555" y="3281122"/>
            <a:ext cx="5521121" cy="541864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lIns="91432" tIns="45716" rIns="91432" bIns="45716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Reduce tumor spread</a:t>
            </a:r>
            <a:endParaRPr lang="en-US" sz="2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9" name="Text Box 46"/>
          <p:cNvSpPr txBox="1">
            <a:spLocks noChangeArrowheads="1"/>
          </p:cNvSpPr>
          <p:nvPr/>
        </p:nvSpPr>
        <p:spPr bwMode="auto">
          <a:xfrm>
            <a:off x="3429062" y="5402974"/>
            <a:ext cx="5736466" cy="98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50000">
                      <a:schemeClr val="accent1">
                        <a:alpha val="7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2" tIns="45716" rIns="91432" bIns="45716">
            <a:spAutoFit/>
          </a:bodyPr>
          <a:lstStyle/>
          <a:p>
            <a:pPr marL="169863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b="1" u="sng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DNA repair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, </a:t>
            </a:r>
            <a:r>
              <a:rPr lang="en-US" sz="2000" b="1" u="sng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antiapoptosis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, cell cycle checkpoint: 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ATR, BRCA1/2, BCL2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Arial" pitchFamily="34" charset="0"/>
              </a:rPr>
              <a:t>, 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CDK1/4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Arial" pitchFamily="34" charset="0"/>
              </a:rPr>
              <a:t>, CHK1,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Arial" pitchFamily="34" charset="0"/>
              </a:rPr>
              <a:t>survivin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Arial" pitchFamily="34" charset="0"/>
              </a:rPr>
              <a:t>, WEE1, HIF-1</a:t>
            </a:r>
            <a:r>
              <a:rPr lang="en-US" sz="1400" dirty="0">
                <a:solidFill>
                  <a:schemeClr val="tx1"/>
                </a:solidFill>
                <a:latin typeface="+mj-lt"/>
                <a:cs typeface="Arial" pitchFamily="34" charset="0"/>
                <a:sym typeface="Symbol"/>
              </a:rPr>
              <a:t>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Text Box 46"/>
          <p:cNvSpPr txBox="1">
            <a:spLocks noChangeArrowheads="1"/>
          </p:cNvSpPr>
          <p:nvPr/>
        </p:nvSpPr>
        <p:spPr bwMode="auto">
          <a:xfrm>
            <a:off x="3505555" y="3822986"/>
            <a:ext cx="5781623" cy="101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bg1"/>
                    </a:gs>
                    <a:gs pos="50000">
                      <a:schemeClr val="accent1">
                        <a:alpha val="7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2" tIns="45716" rIns="91432" bIns="45716">
            <a:spAutoFit/>
          </a:bodyPr>
          <a:lstStyle/>
          <a:p>
            <a:pPr marL="169863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sng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Angiogenesis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: HIF-1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Arial" pitchFamily="34" charset="0"/>
                <a:sym typeface="Symbol"/>
              </a:rPr>
              <a:t>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VEGFR, PDFGR,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VEGF</a:t>
            </a:r>
          </a:p>
          <a:p>
            <a:pPr marL="169863" indent="-1698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sng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Metastasis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: MET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, RAF, AKT, MMPs,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HIF-1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Arial" pitchFamily="34" charset="0"/>
                <a:sym typeface="Symbol"/>
              </a:rPr>
              <a:t>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, 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Arial" pitchFamily="34" charset="0"/>
              </a:rPr>
              <a:t>IGF-1R</a:t>
            </a:r>
            <a:endParaRPr lang="en-US" sz="2000" dirty="0" smtClean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1" name="Lightning Bolt 40"/>
          <p:cNvSpPr/>
          <p:nvPr/>
        </p:nvSpPr>
        <p:spPr>
          <a:xfrm rot="1115337">
            <a:off x="2419399" y="2103910"/>
            <a:ext cx="689996" cy="695878"/>
          </a:xfrm>
          <a:prstGeom prst="lightningBol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2" name="Lightning Bolt 41"/>
          <p:cNvSpPr/>
          <p:nvPr/>
        </p:nvSpPr>
        <p:spPr>
          <a:xfrm rot="1332316">
            <a:off x="2397462" y="3380971"/>
            <a:ext cx="682125" cy="783319"/>
          </a:xfrm>
          <a:prstGeom prst="lightningBol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3" name="Lightning Bolt 42"/>
          <p:cNvSpPr/>
          <p:nvPr/>
        </p:nvSpPr>
        <p:spPr>
          <a:xfrm rot="2269081">
            <a:off x="2232492" y="4392505"/>
            <a:ext cx="675598" cy="749930"/>
          </a:xfrm>
          <a:prstGeom prst="lightningBol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50116"/>
            <a:ext cx="536794" cy="462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Line 47"/>
          <p:cNvSpPr>
            <a:spLocks noChangeShapeType="1"/>
          </p:cNvSpPr>
          <p:nvPr/>
        </p:nvSpPr>
        <p:spPr bwMode="auto">
          <a:xfrm>
            <a:off x="1733053" y="5218632"/>
            <a:ext cx="593429" cy="587561"/>
          </a:xfrm>
          <a:prstGeom prst="line">
            <a:avLst/>
          </a:prstGeom>
          <a:noFill/>
          <a:ln w="762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32" tIns="45716" rIns="91432" bIns="45716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prstClr val="black"/>
              </a:solidFill>
              <a:latin typeface="+mj-lt"/>
              <a:cs typeface="Arial" pitchFamily="34" charset="0"/>
            </a:endParaRPr>
          </a:p>
        </p:txBody>
      </p:sp>
      <p:sp>
        <p:nvSpPr>
          <p:cNvPr id="21" name="Lightning Bolt 20"/>
          <p:cNvSpPr/>
          <p:nvPr/>
        </p:nvSpPr>
        <p:spPr>
          <a:xfrm rot="4089360">
            <a:off x="1704692" y="5019535"/>
            <a:ext cx="497972" cy="675000"/>
          </a:xfrm>
          <a:prstGeom prst="lightningBol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1953678" y="5882590"/>
            <a:ext cx="1407343" cy="541864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lIns="91432" tIns="45716" rIns="91432" bIns="45716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p53mut</a:t>
            </a:r>
            <a:endParaRPr lang="en-US" sz="2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85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76200" y="304800"/>
            <a:ext cx="8991600" cy="1219200"/>
          </a:xfrm>
        </p:spPr>
        <p:txBody>
          <a:bodyPr/>
          <a:lstStyle/>
          <a:p>
            <a:pPr algn="ctr"/>
            <a:r>
              <a:rPr lang="it-I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Case (3)</a:t>
            </a:r>
            <a:br>
              <a:rPr lang="it-I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Vaginal Ultrasound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857875" y="1600202"/>
            <a:ext cx="2922589" cy="4525963"/>
          </a:xfrm>
        </p:spPr>
        <p:txBody>
          <a:bodyPr/>
          <a:lstStyle/>
          <a:p>
            <a:pPr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400" dirty="0" err="1" smtClean="0"/>
              <a:t>Left</a:t>
            </a:r>
            <a:r>
              <a:rPr lang="nl-BE" sz="2400" dirty="0" smtClean="0"/>
              <a:t> </a:t>
            </a:r>
            <a:r>
              <a:rPr lang="nl-BE" sz="2400" dirty="0" err="1" smtClean="0"/>
              <a:t>ovary</a:t>
            </a:r>
            <a:r>
              <a:rPr lang="nl-BE" sz="2400" dirty="0" smtClean="0"/>
              <a:t> is </a:t>
            </a:r>
            <a:r>
              <a:rPr lang="nl-BE" sz="2400" dirty="0" err="1" smtClean="0"/>
              <a:t>composed</a:t>
            </a:r>
            <a:r>
              <a:rPr lang="nl-BE" sz="2400" dirty="0" smtClean="0"/>
              <a:t> of </a:t>
            </a:r>
            <a:r>
              <a:rPr lang="nl-BE" sz="2400" dirty="0" smtClean="0">
                <a:solidFill>
                  <a:srgbClr val="FFFF00"/>
                </a:solidFill>
              </a:rPr>
              <a:t>2 </a:t>
            </a:r>
            <a:r>
              <a:rPr lang="nl-BE" sz="2400" dirty="0" err="1" smtClean="0">
                <a:solidFill>
                  <a:srgbClr val="FFFF00"/>
                </a:solidFill>
              </a:rPr>
              <a:t>solid</a:t>
            </a:r>
            <a:r>
              <a:rPr lang="nl-BE" sz="2400" dirty="0" smtClean="0">
                <a:solidFill>
                  <a:srgbClr val="FFFF00"/>
                </a:solidFill>
              </a:rPr>
              <a:t> </a:t>
            </a:r>
            <a:r>
              <a:rPr lang="nl-BE" sz="2400" dirty="0" err="1" smtClean="0">
                <a:solidFill>
                  <a:srgbClr val="FFFF00"/>
                </a:solidFill>
              </a:rPr>
              <a:t>areas</a:t>
            </a:r>
            <a:r>
              <a:rPr lang="nl-BE" sz="2400" dirty="0" smtClean="0"/>
              <a:t> </a:t>
            </a:r>
            <a:r>
              <a:rPr lang="nl-BE" sz="2400" dirty="0" err="1" smtClean="0"/>
              <a:t>fixed</a:t>
            </a:r>
            <a:r>
              <a:rPr lang="nl-BE" sz="2400" dirty="0" smtClean="0"/>
              <a:t> </a:t>
            </a:r>
            <a:r>
              <a:rPr lang="nl-BE" sz="2400" dirty="0" err="1" smtClean="0"/>
              <a:t>between</a:t>
            </a:r>
            <a:r>
              <a:rPr lang="nl-BE" sz="2400" dirty="0" smtClean="0"/>
              <a:t> the uterus and </a:t>
            </a:r>
            <a:r>
              <a:rPr lang="nl-BE" sz="2400" dirty="0" err="1" smtClean="0"/>
              <a:t>sigmoid</a:t>
            </a:r>
            <a:r>
              <a:rPr lang="nl-BE" sz="2400" dirty="0" smtClean="0"/>
              <a:t>. </a:t>
            </a:r>
            <a:r>
              <a:rPr lang="nl-BE" sz="2400" dirty="0" err="1" smtClean="0"/>
              <a:t>Color</a:t>
            </a:r>
            <a:r>
              <a:rPr lang="nl-BE" sz="2400" dirty="0" smtClean="0"/>
              <a:t> score 2.</a:t>
            </a:r>
          </a:p>
          <a:p>
            <a:pPr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400" dirty="0" smtClean="0"/>
              <a:t>Right ovary, uterus,  and upper abdomen are </a:t>
            </a:r>
            <a:r>
              <a:rPr lang="nl-BE" sz="2400" dirty="0" smtClean="0">
                <a:solidFill>
                  <a:srgbClr val="FFFF00"/>
                </a:solidFill>
              </a:rPr>
              <a:t>normal</a:t>
            </a:r>
            <a:endParaRPr lang="nl-BE" sz="2400" dirty="0">
              <a:solidFill>
                <a:srgbClr val="FFFF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578167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252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Randomised, Two-Arm Phase II Study</a:t>
            </a:r>
            <a:endParaRPr lang="nl-B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6226139" y="3339101"/>
            <a:ext cx="84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nl-BE" dirty="0">
                <a:solidFill>
                  <a:prstClr val="black"/>
                </a:solidFill>
                <a:latin typeface="Calibri"/>
              </a:rPr>
              <a:t>2</a:t>
            </a:r>
            <a:r>
              <a:rPr lang="nl-BE" dirty="0" smtClean="0">
                <a:solidFill>
                  <a:prstClr val="black"/>
                </a:solidFill>
                <a:latin typeface="Calibri"/>
              </a:rPr>
              <a:t>:1</a:t>
            </a:r>
            <a:endParaRPr lang="nl-B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ekstvak 11"/>
          <p:cNvSpPr txBox="1"/>
          <p:nvPr/>
        </p:nvSpPr>
        <p:spPr>
          <a:xfrm>
            <a:off x="128000" y="5370493"/>
            <a:ext cx="8907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 defTabSz="457200" fontAlgn="auto">
              <a:spcBef>
                <a:spcPts val="0"/>
              </a:spcBef>
              <a:spcAft>
                <a:spcPts val="0"/>
              </a:spcAft>
            </a:pPr>
            <a:r>
              <a:rPr lang="nl-BE" sz="3600" dirty="0" smtClean="0">
                <a:solidFill>
                  <a:schemeClr val="tx1"/>
                </a:solidFill>
                <a:latin typeface="+mj-lt"/>
              </a:rPr>
              <a:t>*</a:t>
            </a:r>
            <a:r>
              <a:rPr lang="nl-BE" sz="2000" dirty="0" smtClean="0">
                <a:solidFill>
                  <a:schemeClr val="tx1"/>
                </a:solidFill>
                <a:latin typeface="+mj-lt"/>
              </a:rPr>
              <a:t>Till progression. If paclitaxel no longer tolerated or after 6x Pw, maintenance   G can be given. </a:t>
            </a:r>
            <a:endParaRPr lang="nl-BE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echthoek 6"/>
          <p:cNvSpPr/>
          <p:nvPr/>
        </p:nvSpPr>
        <p:spPr>
          <a:xfrm>
            <a:off x="6861849" y="1352833"/>
            <a:ext cx="1785134" cy="19302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nl-BE">
              <a:solidFill>
                <a:prstClr val="white"/>
              </a:solidFill>
            </a:endParaRPr>
          </a:p>
        </p:txBody>
      </p:sp>
      <p:sp>
        <p:nvSpPr>
          <p:cNvPr id="17" name="Tekstvak 7"/>
          <p:cNvSpPr txBox="1"/>
          <p:nvPr/>
        </p:nvSpPr>
        <p:spPr>
          <a:xfrm>
            <a:off x="6854428" y="1284392"/>
            <a:ext cx="18306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nl-BE" dirty="0" smtClean="0">
                <a:solidFill>
                  <a:prstClr val="black"/>
                </a:solidFill>
                <a:latin typeface="+mj-lt"/>
              </a:rPr>
              <a:t>Ganetespib iv 150 mg/m² d1,8,15 Q4wks</a:t>
            </a:r>
            <a:endParaRPr lang="nl-BE" dirty="0">
              <a:solidFill>
                <a:prstClr val="black"/>
              </a:solidFill>
              <a:latin typeface="+mj-lt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nl-BE" dirty="0" smtClean="0">
                <a:solidFill>
                  <a:prstClr val="black"/>
                </a:solidFill>
                <a:latin typeface="+mj-lt"/>
              </a:rPr>
              <a:t>+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nl-BE" dirty="0" smtClean="0">
                <a:solidFill>
                  <a:prstClr val="black"/>
                </a:solidFill>
                <a:latin typeface="+mj-lt"/>
              </a:rPr>
              <a:t>Paclitaxel iv  80 mg/m²  d1,8,15; Q4 wks)</a:t>
            </a:r>
            <a:endParaRPr lang="nl-B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8" name="Tekstvak 2"/>
          <p:cNvSpPr txBox="1"/>
          <p:nvPr/>
        </p:nvSpPr>
        <p:spPr>
          <a:xfrm>
            <a:off x="8641980" y="2128286"/>
            <a:ext cx="33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nl-BE" sz="3600" dirty="0" smtClean="0">
                <a:solidFill>
                  <a:schemeClr val="tx1"/>
                </a:solidFill>
                <a:latin typeface="Calibri"/>
              </a:rPr>
              <a:t>*</a:t>
            </a:r>
            <a:endParaRPr lang="nl-BE" sz="36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19" name="Rechthoek 8"/>
          <p:cNvSpPr/>
          <p:nvPr/>
        </p:nvSpPr>
        <p:spPr>
          <a:xfrm>
            <a:off x="6836448" y="3640575"/>
            <a:ext cx="1850827" cy="1059045"/>
          </a:xfrm>
          <a:prstGeom prst="rect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softEdge rad="3175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nl-BE">
              <a:solidFill>
                <a:prstClr val="black"/>
              </a:solidFill>
            </a:endParaRPr>
          </a:p>
        </p:txBody>
      </p:sp>
      <p:sp>
        <p:nvSpPr>
          <p:cNvPr id="20" name="Tekstvak 9"/>
          <p:cNvSpPr txBox="1"/>
          <p:nvPr/>
        </p:nvSpPr>
        <p:spPr>
          <a:xfrm>
            <a:off x="6854428" y="3708433"/>
            <a:ext cx="1792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nl-BE" dirty="0" smtClean="0">
                <a:solidFill>
                  <a:prstClr val="black"/>
                </a:solidFill>
                <a:latin typeface="+mj-lt"/>
              </a:rPr>
              <a:t>Paclitaxel iv 80 mg/m</a:t>
            </a:r>
            <a:r>
              <a:rPr lang="nl-BE" baseline="30000" dirty="0" smtClean="0">
                <a:solidFill>
                  <a:prstClr val="black"/>
                </a:solidFill>
                <a:latin typeface="+mj-lt"/>
              </a:rPr>
              <a:t>2</a:t>
            </a:r>
            <a:r>
              <a:rPr lang="nl-BE" dirty="0" smtClean="0">
                <a:solidFill>
                  <a:prstClr val="black"/>
                </a:solidFill>
                <a:latin typeface="+mj-lt"/>
              </a:rPr>
              <a:t> d1,8,15; Q4 wks</a:t>
            </a:r>
            <a:endParaRPr lang="nl-BE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1" name="Tekstvak 10"/>
          <p:cNvSpPr txBox="1"/>
          <p:nvPr/>
        </p:nvSpPr>
        <p:spPr>
          <a:xfrm>
            <a:off x="8723183" y="3985432"/>
            <a:ext cx="41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nl-BE" sz="3600" dirty="0" smtClean="0">
                <a:solidFill>
                  <a:schemeClr val="tx1"/>
                </a:solidFill>
                <a:latin typeface="Calibri"/>
              </a:rPr>
              <a:t>*</a:t>
            </a:r>
            <a:endParaRPr lang="nl-BE" sz="3600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4736068"/>
            <a:ext cx="144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de-DE" b="1" dirty="0" smtClean="0">
                <a:solidFill>
                  <a:schemeClr val="tx1"/>
                </a:solidFill>
                <a:latin typeface="+mj-lt"/>
              </a:rPr>
              <a:t>N = 222</a:t>
            </a:r>
            <a:endParaRPr lang="de-D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14171" y="1750915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Screening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90800" y="2153686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8000" y="2317965"/>
            <a:ext cx="1548401" cy="1938992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r>
              <a:rPr lang="en-US" sz="1500" dirty="0" smtClean="0">
                <a:solidFill>
                  <a:schemeClr val="tx1"/>
                </a:solidFill>
              </a:rPr>
              <a:t>Patients with platinum-resistant high-grade serous, high-grade </a:t>
            </a:r>
            <a:r>
              <a:rPr lang="en-US" sz="1500" dirty="0" err="1" smtClean="0">
                <a:solidFill>
                  <a:schemeClr val="tx1"/>
                </a:solidFill>
              </a:rPr>
              <a:t>endometrioid</a:t>
            </a:r>
            <a:r>
              <a:rPr lang="en-US" sz="1500" dirty="0" smtClean="0">
                <a:solidFill>
                  <a:schemeClr val="tx1"/>
                </a:solidFill>
              </a:rPr>
              <a:t>, or undifferentiated ovarian cancer</a:t>
            </a:r>
            <a:endParaRPr lang="en-US" sz="15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52600" y="3429000"/>
            <a:ext cx="304800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49286" y="3425371"/>
            <a:ext cx="304800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419600" y="3425371"/>
            <a:ext cx="1066800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267200" y="3897031"/>
            <a:ext cx="762000" cy="983645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76258" y="2843559"/>
            <a:ext cx="831162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76258" y="3999946"/>
            <a:ext cx="831162" cy="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04491" y="5026223"/>
            <a:ext cx="6978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Exclusion of patients with </a:t>
            </a:r>
            <a:r>
              <a:rPr lang="en-US" sz="1400" b="1" dirty="0" err="1" smtClean="0">
                <a:solidFill>
                  <a:schemeClr val="tx1"/>
                </a:solidFill>
              </a:rPr>
              <a:t>noneligible</a:t>
            </a:r>
            <a:r>
              <a:rPr lang="en-US" sz="1400" b="1" dirty="0" smtClean="0">
                <a:solidFill>
                  <a:schemeClr val="tx1"/>
                </a:solidFill>
              </a:rPr>
              <a:t> tumors: Treatment at physician’s choice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743199" y="2843559"/>
            <a:ext cx="1934029" cy="1141873"/>
          </a:xfrm>
          <a:prstGeom prst="ellipse">
            <a:avLst/>
          </a:prstGeom>
          <a:solidFill>
            <a:srgbClr val="98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Central </a:t>
            </a:r>
            <a:r>
              <a:rPr lang="en-US" sz="1400" b="1" dirty="0" err="1" smtClean="0">
                <a:solidFill>
                  <a:schemeClr val="bg1"/>
                </a:solidFill>
              </a:rPr>
              <a:t>histopathologic</a:t>
            </a:r>
            <a:r>
              <a:rPr lang="en-US" sz="1400" b="1" dirty="0" smtClean="0">
                <a:solidFill>
                  <a:schemeClr val="bg1"/>
                </a:solidFill>
              </a:rPr>
              <a:t> review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04491" y="2317964"/>
            <a:ext cx="344795" cy="263652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G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S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497286" y="2240382"/>
            <a:ext cx="344795" cy="2788818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N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Z</a:t>
            </a:r>
            <a:endParaRPr lang="en-US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34479" y="3339100"/>
            <a:ext cx="671121" cy="297125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1:2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596" y="6081712"/>
            <a:ext cx="2020254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509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304800"/>
            <a:ext cx="9144001" cy="967023"/>
          </a:xfrm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altLang="nl-BE" sz="2800" dirty="0">
                <a:solidFill>
                  <a:srgbClr val="F09828"/>
                </a:solidFill>
                <a:ea typeface="ＭＳ Ｐゴシック" pitchFamily="34" charset="-128"/>
                <a:cs typeface="Arial" charset="0"/>
              </a:rPr>
              <a:t>Selective Inhibition of Nuclear Export (</a:t>
            </a:r>
            <a:r>
              <a:rPr lang="en-US" altLang="nl-BE" sz="2800" dirty="0" smtClean="0">
                <a:solidFill>
                  <a:srgbClr val="F09828"/>
                </a:solidFill>
                <a:ea typeface="ＭＳ Ｐゴシック" pitchFamily="34" charset="-128"/>
                <a:cs typeface="Arial" charset="0"/>
              </a:rPr>
              <a:t>SINE)</a:t>
            </a:r>
            <a:r>
              <a:rPr lang="en-US" sz="2800" dirty="0" smtClean="0">
                <a:solidFill>
                  <a:srgbClr val="F09828"/>
                </a:solidFill>
              </a:rPr>
              <a:t>: </a:t>
            </a:r>
            <a:br>
              <a:rPr lang="en-US" sz="2800" dirty="0" smtClean="0">
                <a:solidFill>
                  <a:srgbClr val="F09828"/>
                </a:solidFill>
              </a:rPr>
            </a:br>
            <a:r>
              <a:rPr lang="en-US" sz="2800" dirty="0" smtClean="0">
                <a:solidFill>
                  <a:srgbClr val="F09828"/>
                </a:solidFill>
              </a:rPr>
              <a:t>Agents Activating Multiple Tumor-Suppressor Proteins</a:t>
            </a:r>
            <a:endParaRPr lang="en-US" sz="2800" dirty="0">
              <a:solidFill>
                <a:srgbClr val="F09828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80718"/>
            <a:ext cx="5859440" cy="492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38673" y="1314736"/>
            <a:ext cx="3237928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defTabSz="965200">
              <a:lnSpc>
                <a:spcPct val="90000"/>
              </a:lnSpc>
              <a:spcAft>
                <a:spcPts val="2400"/>
              </a:spcAft>
              <a:buClr>
                <a:srgbClr val="F09828"/>
              </a:buClr>
              <a:buFont typeface="Arial" panose="020B0604020202020204" pitchFamily="34" charset="0"/>
              <a:buChar char="•"/>
            </a:pPr>
            <a:r>
              <a:rPr lang="en-US" altLang="nl-BE" b="1" dirty="0" smtClean="0">
                <a:solidFill>
                  <a:srgbClr val="FFFFFF"/>
                </a:solidFill>
                <a:latin typeface="+mn-lt"/>
                <a:ea typeface="ＭＳ Ｐゴシック" pitchFamily="34" charset="-128"/>
                <a:cs typeface="Arial" charset="0"/>
              </a:rPr>
              <a:t>Cancer </a:t>
            </a:r>
            <a:r>
              <a:rPr lang="en-US" altLang="nl-BE" b="1" dirty="0">
                <a:solidFill>
                  <a:srgbClr val="FFFFFF"/>
                </a:solidFill>
                <a:latin typeface="+mn-lt"/>
                <a:ea typeface="ＭＳ Ｐゴシック" pitchFamily="34" charset="-128"/>
                <a:cs typeface="Arial" charset="0"/>
              </a:rPr>
              <a:t>cells can </a:t>
            </a:r>
            <a:r>
              <a:rPr lang="en-US" altLang="nl-BE" b="1" dirty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inactivate their </a:t>
            </a:r>
            <a:r>
              <a:rPr lang="en-US" altLang="nl-BE" b="1" dirty="0" smtClean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tumor-suppressor proteins </a:t>
            </a:r>
            <a:r>
              <a:rPr lang="en-US" altLang="nl-BE" b="1" dirty="0" smtClean="0">
                <a:solidFill>
                  <a:srgbClr val="FFFFFF"/>
                </a:solidFill>
                <a:latin typeface="+mn-lt"/>
                <a:ea typeface="ＭＳ Ｐゴシック" pitchFamily="34" charset="-128"/>
                <a:cs typeface="Arial" charset="0"/>
              </a:rPr>
              <a:t>(</a:t>
            </a:r>
            <a:r>
              <a:rPr lang="en-US" altLang="nl-BE" b="1" dirty="0">
                <a:solidFill>
                  <a:srgbClr val="FFFFFF"/>
                </a:solidFill>
                <a:latin typeface="+mn-lt"/>
                <a:ea typeface="ＭＳ Ｐゴシック" pitchFamily="34" charset="-128"/>
                <a:cs typeface="Arial" charset="0"/>
              </a:rPr>
              <a:t>TSPs) via the  nuclear export  mechanism</a:t>
            </a:r>
          </a:p>
          <a:p>
            <a:pPr marL="177800" indent="-177800" defTabSz="965200">
              <a:lnSpc>
                <a:spcPct val="90000"/>
              </a:lnSpc>
              <a:spcAft>
                <a:spcPts val="2400"/>
              </a:spcAft>
              <a:buClr>
                <a:srgbClr val="F09828"/>
              </a:buClr>
              <a:buFont typeface="Arial" panose="020B0604020202020204" pitchFamily="34" charset="0"/>
              <a:buChar char="•"/>
            </a:pPr>
            <a:r>
              <a:rPr lang="en-US" altLang="nl-BE" b="1" dirty="0" smtClean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CRM1 </a:t>
            </a:r>
            <a:r>
              <a:rPr lang="en-US" altLang="nl-BE" b="1" dirty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(</a:t>
            </a:r>
            <a:r>
              <a:rPr lang="en-US" altLang="nl-BE" b="1" dirty="0" err="1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Exportin</a:t>
            </a:r>
            <a:r>
              <a:rPr lang="en-US" altLang="nl-BE" b="1" dirty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 1) </a:t>
            </a:r>
            <a:r>
              <a:rPr lang="en-US" altLang="nl-BE" b="1" dirty="0">
                <a:solidFill>
                  <a:srgbClr val="FFFFFF"/>
                </a:solidFill>
                <a:latin typeface="+mn-lt"/>
                <a:ea typeface="ＭＳ Ｐゴシック" pitchFamily="34" charset="-128"/>
                <a:cs typeface="Arial" charset="0"/>
              </a:rPr>
              <a:t>is the </a:t>
            </a:r>
            <a:r>
              <a:rPr lang="en-US" altLang="nl-BE" b="1" dirty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nuclear</a:t>
            </a:r>
            <a:r>
              <a:rPr lang="en-US" altLang="nl-BE" b="1" dirty="0">
                <a:solidFill>
                  <a:srgbClr val="FFFFFF"/>
                </a:solidFill>
                <a:latin typeface="+mn-lt"/>
                <a:ea typeface="ＭＳ Ｐゴシック" pitchFamily="34" charset="-128"/>
                <a:cs typeface="Arial" charset="0"/>
              </a:rPr>
              <a:t> </a:t>
            </a:r>
            <a:r>
              <a:rPr lang="en-US" altLang="nl-BE" b="1" dirty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exporter</a:t>
            </a:r>
            <a:r>
              <a:rPr lang="en-US" altLang="nl-BE" b="1" dirty="0">
                <a:solidFill>
                  <a:srgbClr val="FFFFFF"/>
                </a:solidFill>
                <a:latin typeface="+mn-lt"/>
                <a:ea typeface="ＭＳ Ｐゴシック" pitchFamily="34" charset="-128"/>
                <a:cs typeface="Arial" charset="0"/>
              </a:rPr>
              <a:t> of most TSPs</a:t>
            </a:r>
          </a:p>
          <a:p>
            <a:pPr marL="177800" indent="-177800" defTabSz="965200">
              <a:lnSpc>
                <a:spcPct val="90000"/>
              </a:lnSpc>
              <a:spcAft>
                <a:spcPts val="2400"/>
              </a:spcAft>
              <a:buClr>
                <a:srgbClr val="F09828"/>
              </a:buClr>
              <a:buFont typeface="Arial" panose="020B0604020202020204" pitchFamily="34" charset="0"/>
              <a:buChar char="•"/>
            </a:pPr>
            <a:r>
              <a:rPr lang="en-US" altLang="nl-BE" b="1" dirty="0" smtClean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Blockade</a:t>
            </a:r>
            <a:r>
              <a:rPr lang="en-US" altLang="nl-BE" b="1" dirty="0" smtClean="0">
                <a:solidFill>
                  <a:srgbClr val="FFFFFF"/>
                </a:solidFill>
                <a:latin typeface="+mn-lt"/>
                <a:ea typeface="ＭＳ Ｐゴシック" pitchFamily="34" charset="-128"/>
                <a:cs typeface="Arial" charset="0"/>
              </a:rPr>
              <a:t> </a:t>
            </a:r>
            <a:r>
              <a:rPr lang="en-US" altLang="nl-BE" b="1" dirty="0">
                <a:solidFill>
                  <a:srgbClr val="FFFFFF"/>
                </a:solidFill>
                <a:latin typeface="+mn-lt"/>
                <a:ea typeface="ＭＳ Ｐゴシック" pitchFamily="34" charset="-128"/>
                <a:cs typeface="Arial" charset="0"/>
              </a:rPr>
              <a:t>of CRM1 leads to nuclear retention and </a:t>
            </a:r>
            <a:r>
              <a:rPr lang="en-US" altLang="nl-BE" b="1" dirty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activation of </a:t>
            </a:r>
            <a:r>
              <a:rPr lang="en-US" altLang="nl-BE" b="1" i="1" u="sng" dirty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multiple</a:t>
            </a:r>
            <a:r>
              <a:rPr lang="en-US" altLang="nl-BE" b="1" i="1" dirty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 </a:t>
            </a:r>
            <a:r>
              <a:rPr lang="en-US" altLang="nl-BE" b="1" dirty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TSPs</a:t>
            </a:r>
          </a:p>
          <a:p>
            <a:pPr marL="177800" indent="-177800" defTabSz="965200">
              <a:lnSpc>
                <a:spcPct val="90000"/>
              </a:lnSpc>
              <a:spcAft>
                <a:spcPts val="2400"/>
              </a:spcAft>
              <a:buClr>
                <a:srgbClr val="F09828"/>
              </a:buClr>
              <a:buFont typeface="Arial" panose="020B0604020202020204" pitchFamily="34" charset="0"/>
              <a:buChar char="•"/>
            </a:pPr>
            <a:r>
              <a:rPr lang="en-US" altLang="nl-BE" b="1" dirty="0" smtClean="0">
                <a:solidFill>
                  <a:srgbClr val="FFFF00"/>
                </a:solidFill>
                <a:latin typeface="+mn-lt"/>
                <a:ea typeface="ＭＳ Ｐゴシック" pitchFamily="34" charset="-128"/>
                <a:cs typeface="Arial" charset="0"/>
              </a:rPr>
              <a:t>KPT-330</a:t>
            </a:r>
            <a:r>
              <a:rPr lang="en-US" altLang="nl-BE" b="1" dirty="0" smtClean="0">
                <a:solidFill>
                  <a:srgbClr val="FFFFFF"/>
                </a:solidFill>
                <a:latin typeface="+mn-lt"/>
                <a:ea typeface="ＭＳ Ｐゴシック" pitchFamily="34" charset="-128"/>
                <a:cs typeface="Arial" charset="0"/>
              </a:rPr>
              <a:t> </a:t>
            </a:r>
            <a:r>
              <a:rPr lang="en-US" altLang="nl-BE" b="1" dirty="0">
                <a:solidFill>
                  <a:srgbClr val="FFFFFF"/>
                </a:solidFill>
                <a:latin typeface="+mn-lt"/>
                <a:ea typeface="ＭＳ Ｐゴシック" pitchFamily="34" charset="-128"/>
                <a:cs typeface="Arial" charset="0"/>
              </a:rPr>
              <a:t>is an irreversible, oral selective inhibitor of nuclear export against CRM1</a:t>
            </a:r>
          </a:p>
          <a:p>
            <a:pPr marL="177800" indent="-177800"/>
            <a:endParaRPr lang="nl-BE" b="1" dirty="0"/>
          </a:p>
        </p:txBody>
      </p:sp>
      <p:sp>
        <p:nvSpPr>
          <p:cNvPr id="6" name="Tekstvak 5"/>
          <p:cNvSpPr txBox="1"/>
          <p:nvPr/>
        </p:nvSpPr>
        <p:spPr>
          <a:xfrm>
            <a:off x="359605" y="6429828"/>
            <a:ext cx="4474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b="1" dirty="0" smtClean="0">
                <a:solidFill>
                  <a:srgbClr val="FFFFFF"/>
                </a:solidFill>
              </a:rPr>
              <a:t>Razak A, et al. </a:t>
            </a:r>
            <a:r>
              <a:rPr lang="nl-BE" sz="1200" b="1" i="1" dirty="0" smtClean="0">
                <a:solidFill>
                  <a:srgbClr val="FFFFFF"/>
                </a:solidFill>
              </a:rPr>
              <a:t>J Clin Oncol.</a:t>
            </a:r>
            <a:r>
              <a:rPr lang="nl-BE" sz="1200" b="1" dirty="0" smtClean="0">
                <a:solidFill>
                  <a:srgbClr val="FFFFFF"/>
                </a:solidFill>
              </a:rPr>
              <a:t> 2013;31(Suppl): Abstract 2505.</a:t>
            </a:r>
            <a:endParaRPr lang="nl-BE" sz="1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V="1">
            <a:off x="6934200" y="3124200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338138" y="381000"/>
            <a:ext cx="8467725" cy="1143000"/>
          </a:xfrm>
        </p:spPr>
        <p:txBody>
          <a:bodyPr/>
          <a:lstStyle/>
          <a:p>
            <a:r>
              <a:rPr lang="en-US" altLang="sv-SE" dirty="0" smtClean="0">
                <a:solidFill>
                  <a:srgbClr val="F09828"/>
                </a:solidFill>
              </a:rPr>
              <a:t>Randomized Phase II of DNIB0600A vs PLD in PROC</a:t>
            </a:r>
            <a:endParaRPr lang="en-US" altLang="en-US" dirty="0" smtClean="0">
              <a:solidFill>
                <a:srgbClr val="F0982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4900" y="144780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Overview of Trial Design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6" name="Tekstvak 11"/>
          <p:cNvSpPr txBox="1"/>
          <p:nvPr/>
        </p:nvSpPr>
        <p:spPr>
          <a:xfrm>
            <a:off x="388840" y="5681246"/>
            <a:ext cx="890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 defTabSz="457200" fontAlgn="auto">
              <a:spcBef>
                <a:spcPts val="0"/>
              </a:spcBef>
              <a:spcAft>
                <a:spcPts val="0"/>
              </a:spcAft>
            </a:pPr>
            <a:r>
              <a:rPr lang="nl-BE" sz="1600" dirty="0" smtClean="0">
                <a:solidFill>
                  <a:schemeClr val="tx1"/>
                </a:solidFill>
                <a:latin typeface="+mj-lt"/>
              </a:rPr>
              <a:t>ADC, antibody-drug conjugate</a:t>
            </a:r>
            <a:endParaRPr lang="nl-BE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000" y="2596753"/>
            <a:ext cx="3301000" cy="2723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Enrollment:</a:t>
            </a:r>
          </a:p>
          <a:p>
            <a:pPr marL="285750" indent="-285750">
              <a:buClr>
                <a:srgbClr val="F09828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~92 “all-comer” patients</a:t>
            </a:r>
          </a:p>
          <a:p>
            <a:pPr marL="285750" indent="-285750">
              <a:buClr>
                <a:srgbClr val="F09828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~30 sites</a:t>
            </a:r>
          </a:p>
          <a:p>
            <a:endParaRPr lang="en-US" sz="900" b="1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Arial"/>
                <a:cs typeface="Arial"/>
              </a:rPr>
              <a:t>Key eligibility:</a:t>
            </a:r>
          </a:p>
          <a:p>
            <a:pPr marL="285750" indent="-285750">
              <a:buClr>
                <a:srgbClr val="F09828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PROC with ≤1 cytotoxic therapy in the PROC setting</a:t>
            </a:r>
          </a:p>
          <a:p>
            <a:pPr marL="285750" indent="-285750">
              <a:buClr>
                <a:srgbClr val="F09828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Archival tissue confirmed at site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29000" y="3739753"/>
            <a:ext cx="381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5400000">
            <a:off x="3004066" y="3573231"/>
            <a:ext cx="1981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Randomize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1:1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7428" y="2910374"/>
            <a:ext cx="198120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PLD q4w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966858" y="4349353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179332" y="3116030"/>
            <a:ext cx="773668" cy="5946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85558" y="3723425"/>
            <a:ext cx="723900" cy="6114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53000" y="4164687"/>
            <a:ext cx="2144485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NaPi2b ADC q3w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38572" y="4164687"/>
            <a:ext cx="1600200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Follow-Up OS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38572" y="2907268"/>
            <a:ext cx="1600200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Follow-Up OS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687" y="340056"/>
            <a:ext cx="8795657" cy="1143000"/>
          </a:xfrm>
        </p:spPr>
        <p:txBody>
          <a:bodyPr/>
          <a:lstStyle/>
          <a:p>
            <a:r>
              <a:rPr lang="de-A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Research on Targeted Therapy in Ovarian Cancer</a:t>
            </a:r>
            <a:endParaRPr lang="nl-B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>
          <a:xfrm>
            <a:off x="152400" y="1524000"/>
            <a:ext cx="8839200" cy="4953000"/>
          </a:xfrm>
        </p:spPr>
        <p:txBody>
          <a:bodyPr/>
          <a:lstStyle/>
          <a:p>
            <a:pPr marL="514350" indent="-514350">
              <a:buClr>
                <a:srgbClr val="F09828"/>
              </a:buClr>
              <a:buFont typeface="+mj-lt"/>
              <a:buAutoNum type="arabicPeriod"/>
            </a:pPr>
            <a:r>
              <a:rPr lang="nl-BE" sz="2800" dirty="0" smtClean="0"/>
              <a:t>Ovarian carcinoma comprises </a:t>
            </a:r>
            <a:r>
              <a:rPr lang="nl-BE" sz="2800" dirty="0" smtClean="0">
                <a:solidFill>
                  <a:srgbClr val="FFFF00"/>
                </a:solidFill>
              </a:rPr>
              <a:t>different tumor types </a:t>
            </a:r>
            <a:r>
              <a:rPr lang="nl-BE" sz="2800" dirty="0" smtClean="0"/>
              <a:t>and should be treated differently according to the </a:t>
            </a:r>
            <a:r>
              <a:rPr lang="nl-BE" sz="2800" dirty="0" smtClean="0">
                <a:solidFill>
                  <a:srgbClr val="FFFF00"/>
                </a:solidFill>
              </a:rPr>
              <a:t>molecular profile</a:t>
            </a:r>
            <a:r>
              <a:rPr lang="nl-BE" sz="2800" dirty="0" smtClean="0"/>
              <a:t>. </a:t>
            </a:r>
          </a:p>
          <a:p>
            <a:pPr marL="514350" indent="-514350">
              <a:buClr>
                <a:srgbClr val="F09828"/>
              </a:buClr>
              <a:buFont typeface="+mj-lt"/>
              <a:buAutoNum type="arabicPeriod"/>
            </a:pPr>
            <a:r>
              <a:rPr lang="nl-BE" sz="2800" dirty="0" smtClean="0"/>
              <a:t>New trials are </a:t>
            </a:r>
            <a:r>
              <a:rPr lang="nl-BE" sz="2800" dirty="0" err="1" smtClean="0"/>
              <a:t>currently</a:t>
            </a:r>
            <a:r>
              <a:rPr lang="nl-BE" sz="2800" dirty="0" smtClean="0"/>
              <a:t> </a:t>
            </a:r>
            <a:r>
              <a:rPr lang="nl-BE" sz="2800" dirty="0" err="1" smtClean="0"/>
              <a:t>including</a:t>
            </a:r>
            <a:r>
              <a:rPr lang="nl-BE" sz="2800" dirty="0" smtClean="0"/>
              <a:t> </a:t>
            </a:r>
            <a:r>
              <a:rPr lang="nl-BE" sz="2800" dirty="0" err="1" smtClean="0"/>
              <a:t>only</a:t>
            </a:r>
            <a:r>
              <a:rPr lang="nl-BE" sz="2800" dirty="0" smtClean="0"/>
              <a:t> </a:t>
            </a:r>
            <a:r>
              <a:rPr lang="nl-BE" sz="2800" dirty="0" err="1" smtClean="0"/>
              <a:t>patients</a:t>
            </a:r>
            <a:r>
              <a:rPr lang="nl-BE" sz="2800" dirty="0" smtClean="0"/>
              <a:t> </a:t>
            </a:r>
            <a:r>
              <a:rPr lang="nl-BE" sz="2800" dirty="0" err="1" smtClean="0"/>
              <a:t>with</a:t>
            </a:r>
            <a:r>
              <a:rPr lang="nl-BE" sz="2800" dirty="0" smtClean="0"/>
              <a:t> </a:t>
            </a:r>
          </a:p>
          <a:p>
            <a:pPr marL="971550" lvl="1" indent="-514350">
              <a:buClr>
                <a:srgbClr val="F09828"/>
              </a:buClr>
              <a:buFont typeface="+mj-lt"/>
              <a:buAutoNum type="arabicPeriod"/>
            </a:pPr>
            <a:r>
              <a:rPr lang="nl-BE" sz="2400" dirty="0"/>
              <a:t>A</a:t>
            </a:r>
            <a:r>
              <a:rPr lang="nl-BE" sz="2400" dirty="0" smtClean="0"/>
              <a:t> </a:t>
            </a:r>
            <a:r>
              <a:rPr lang="nl-BE" sz="2400" dirty="0" err="1" smtClean="0"/>
              <a:t>specific</a:t>
            </a:r>
            <a:r>
              <a:rPr lang="nl-BE" sz="2400" dirty="0" smtClean="0"/>
              <a:t> tumor </a:t>
            </a:r>
            <a:r>
              <a:rPr lang="nl-BE" sz="2400" dirty="0" smtClean="0">
                <a:solidFill>
                  <a:srgbClr val="FFFF00"/>
                </a:solidFill>
              </a:rPr>
              <a:t>type</a:t>
            </a:r>
            <a:r>
              <a:rPr lang="nl-BE" sz="2400" dirty="0" smtClean="0"/>
              <a:t> or </a:t>
            </a:r>
          </a:p>
          <a:p>
            <a:pPr marL="971550" lvl="1" indent="-514350">
              <a:buClr>
                <a:srgbClr val="F09828"/>
              </a:buClr>
              <a:buFont typeface="+mj-lt"/>
              <a:buAutoNum type="arabicPeriod"/>
            </a:pPr>
            <a:r>
              <a:rPr lang="nl-BE" sz="2400" dirty="0" err="1"/>
              <a:t>W</a:t>
            </a:r>
            <a:r>
              <a:rPr lang="nl-BE" sz="2400" dirty="0" err="1" smtClean="0"/>
              <a:t>ith</a:t>
            </a:r>
            <a:r>
              <a:rPr lang="nl-BE" sz="2400" dirty="0" smtClean="0"/>
              <a:t> a </a:t>
            </a:r>
            <a:r>
              <a:rPr lang="nl-BE" sz="2400" dirty="0" err="1" smtClean="0">
                <a:solidFill>
                  <a:srgbClr val="FFFF00"/>
                </a:solidFill>
              </a:rPr>
              <a:t>specific</a:t>
            </a:r>
            <a:r>
              <a:rPr lang="nl-BE" sz="2400" dirty="0" smtClean="0">
                <a:solidFill>
                  <a:srgbClr val="FFFF00"/>
                </a:solidFill>
              </a:rPr>
              <a:t> </a:t>
            </a:r>
            <a:r>
              <a:rPr lang="nl-BE" sz="2400" dirty="0" err="1" smtClean="0">
                <a:solidFill>
                  <a:srgbClr val="FFFF00"/>
                </a:solidFill>
              </a:rPr>
              <a:t>mutation</a:t>
            </a:r>
            <a:r>
              <a:rPr lang="nl-BE" sz="2400" dirty="0" smtClean="0">
                <a:solidFill>
                  <a:srgbClr val="FFFF00"/>
                </a:solidFill>
              </a:rPr>
              <a:t> or </a:t>
            </a:r>
            <a:r>
              <a:rPr lang="nl-BE" sz="2400" dirty="0" err="1" smtClean="0">
                <a:solidFill>
                  <a:srgbClr val="FFFF00"/>
                </a:solidFill>
              </a:rPr>
              <a:t>amplification</a:t>
            </a:r>
            <a:r>
              <a:rPr lang="nl-BE" sz="2400" dirty="0" smtClean="0">
                <a:solidFill>
                  <a:srgbClr val="FFFF00"/>
                </a:solidFill>
              </a:rPr>
              <a:t> </a:t>
            </a:r>
            <a:r>
              <a:rPr lang="nl-BE" sz="2400" dirty="0" smtClean="0"/>
              <a:t>or </a:t>
            </a:r>
          </a:p>
          <a:p>
            <a:pPr marL="971550" lvl="1" indent="-514350">
              <a:buClr>
                <a:srgbClr val="F09828"/>
              </a:buClr>
              <a:buFont typeface="+mj-lt"/>
              <a:buAutoNum type="arabicPeriod"/>
            </a:pPr>
            <a:r>
              <a:rPr lang="nl-BE" sz="2400" dirty="0" smtClean="0"/>
              <a:t>An </a:t>
            </a:r>
            <a:r>
              <a:rPr lang="nl-BE" sz="2400" dirty="0" smtClean="0">
                <a:solidFill>
                  <a:srgbClr val="FFFF00"/>
                </a:solidFill>
              </a:rPr>
              <a:t>ADC</a:t>
            </a:r>
            <a:r>
              <a:rPr lang="nl-BE" sz="2400" dirty="0" smtClean="0"/>
              <a:t> with a target that is present in almost all ovarian cancer cells (alpha folate receptor, NaPi2b, …) or </a:t>
            </a:r>
          </a:p>
          <a:p>
            <a:pPr marL="971550" lvl="1" indent="-514350">
              <a:buClr>
                <a:srgbClr val="F09828"/>
              </a:buClr>
              <a:buFont typeface="+mj-lt"/>
              <a:buAutoNum type="arabicPeriod"/>
            </a:pPr>
            <a:r>
              <a:rPr lang="nl-BE" sz="2400" dirty="0" smtClean="0"/>
              <a:t>Drugs </a:t>
            </a:r>
            <a:r>
              <a:rPr lang="nl-BE" sz="2400" dirty="0" err="1" smtClean="0"/>
              <a:t>attacking</a:t>
            </a:r>
            <a:r>
              <a:rPr lang="nl-BE" sz="2400" dirty="0"/>
              <a:t> </a:t>
            </a:r>
            <a:r>
              <a:rPr lang="nl-BE" sz="2400" dirty="0" err="1" smtClean="0"/>
              <a:t>one</a:t>
            </a:r>
            <a:r>
              <a:rPr lang="nl-BE" sz="2400" dirty="0" smtClean="0"/>
              <a:t> target </a:t>
            </a:r>
            <a:r>
              <a:rPr lang="nl-BE" sz="2400" dirty="0" err="1" smtClean="0"/>
              <a:t>involved</a:t>
            </a:r>
            <a:r>
              <a:rPr lang="nl-BE" sz="2400" dirty="0" smtClean="0"/>
              <a:t> in </a:t>
            </a:r>
            <a:r>
              <a:rPr lang="nl-BE" sz="2400" dirty="0" err="1" smtClean="0">
                <a:solidFill>
                  <a:srgbClr val="FFFF00"/>
                </a:solidFill>
              </a:rPr>
              <a:t>many</a:t>
            </a:r>
            <a:r>
              <a:rPr lang="nl-BE" sz="2400" dirty="0" smtClean="0">
                <a:solidFill>
                  <a:srgbClr val="FFFF00"/>
                </a:solidFill>
              </a:rPr>
              <a:t> </a:t>
            </a:r>
            <a:r>
              <a:rPr lang="nl-BE" sz="2400" dirty="0" err="1" smtClean="0">
                <a:solidFill>
                  <a:srgbClr val="FFFF00"/>
                </a:solidFill>
              </a:rPr>
              <a:t>pathways</a:t>
            </a:r>
            <a:r>
              <a:rPr lang="nl-BE" sz="2400" dirty="0" smtClean="0">
                <a:solidFill>
                  <a:srgbClr val="FFFF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01107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152400" y="591456"/>
            <a:ext cx="8991600" cy="1219200"/>
          </a:xfrm>
        </p:spPr>
        <p:txBody>
          <a:bodyPr/>
          <a:lstStyle/>
          <a:p>
            <a:pPr algn="ctr"/>
            <a:r>
              <a:rPr lang="it-IT" sz="4000" dirty="0" smtClean="0"/>
              <a:t>Patient Case (10)</a:t>
            </a:r>
            <a:br>
              <a:rPr lang="it-IT" sz="4000" dirty="0" smtClean="0"/>
            </a:br>
            <a:r>
              <a:rPr lang="it-IT" sz="4000" dirty="0" smtClean="0"/>
              <a:t>4 Months After the End of Paclitaxel-Carboplatin</a:t>
            </a:r>
            <a:endParaRPr lang="it-IT" sz="3200" dirty="0" smtClean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" y="2466293"/>
            <a:ext cx="8153400" cy="4525963"/>
          </a:xfrm>
        </p:spPr>
        <p:txBody>
          <a:bodyPr/>
          <a:lstStyle/>
          <a:p>
            <a:pPr marL="519113" indent="-519113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/>
              <a:t>The </a:t>
            </a:r>
            <a:r>
              <a:rPr lang="nl-BE" sz="2800" dirty="0" err="1" smtClean="0"/>
              <a:t>patient</a:t>
            </a:r>
            <a:r>
              <a:rPr lang="nl-BE" sz="2800" dirty="0" smtClean="0"/>
              <a:t> has </a:t>
            </a:r>
            <a:r>
              <a:rPr lang="nl-BE" sz="2800" dirty="0" err="1" smtClean="0"/>
              <a:t>an</a:t>
            </a:r>
            <a:r>
              <a:rPr lang="nl-BE" sz="2800" dirty="0" smtClean="0"/>
              <a:t> </a:t>
            </a:r>
            <a:r>
              <a:rPr lang="nl-BE" sz="2800" dirty="0" err="1" smtClean="0"/>
              <a:t>increasing</a:t>
            </a:r>
            <a:r>
              <a:rPr lang="nl-BE" sz="2800" dirty="0" smtClean="0"/>
              <a:t> </a:t>
            </a:r>
            <a:r>
              <a:rPr lang="nl-BE" sz="2800" dirty="0" err="1" smtClean="0"/>
              <a:t>abdominal</a:t>
            </a:r>
            <a:r>
              <a:rPr lang="nl-BE" sz="2800" dirty="0" smtClean="0"/>
              <a:t> </a:t>
            </a:r>
            <a:r>
              <a:rPr lang="nl-BE" sz="2800" dirty="0" err="1" smtClean="0"/>
              <a:t>pain</a:t>
            </a:r>
            <a:r>
              <a:rPr lang="nl-BE" sz="2800" dirty="0" smtClean="0"/>
              <a:t> </a:t>
            </a:r>
            <a:r>
              <a:rPr lang="nl-BE" sz="2800" dirty="0" err="1" smtClean="0"/>
              <a:t>with</a:t>
            </a:r>
            <a:r>
              <a:rPr lang="nl-BE" sz="2800" dirty="0" smtClean="0"/>
              <a:t> </a:t>
            </a:r>
            <a:r>
              <a:rPr lang="nl-BE" sz="2800" dirty="0" err="1" smtClean="0"/>
              <a:t>signs</a:t>
            </a:r>
            <a:r>
              <a:rPr lang="nl-BE" sz="2800" dirty="0" smtClean="0"/>
              <a:t> of </a:t>
            </a:r>
            <a:r>
              <a:rPr lang="nl-BE" sz="2800" dirty="0" err="1" smtClean="0"/>
              <a:t>subobstruction</a:t>
            </a:r>
            <a:r>
              <a:rPr lang="nl-BE" sz="2800" dirty="0" smtClean="0"/>
              <a:t>. </a:t>
            </a:r>
          </a:p>
          <a:p>
            <a:pPr marL="519113" indent="-519113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/>
              <a:t>CA125 </a:t>
            </a:r>
            <a:r>
              <a:rPr lang="nl-BE" sz="2800" dirty="0" err="1" smtClean="0"/>
              <a:t>increased</a:t>
            </a:r>
            <a:r>
              <a:rPr lang="nl-BE" sz="2800" dirty="0" smtClean="0"/>
              <a:t> </a:t>
            </a:r>
            <a:r>
              <a:rPr lang="nl-BE" sz="2800" dirty="0" err="1" smtClean="0"/>
              <a:t>from</a:t>
            </a:r>
            <a:r>
              <a:rPr lang="nl-BE" sz="2800" dirty="0" smtClean="0"/>
              <a:t> </a:t>
            </a:r>
            <a:r>
              <a:rPr lang="nl-BE" sz="2800" dirty="0" err="1" smtClean="0"/>
              <a:t>normal</a:t>
            </a:r>
            <a:r>
              <a:rPr lang="nl-BE" sz="2800" dirty="0" smtClean="0"/>
              <a:t> </a:t>
            </a:r>
            <a:r>
              <a:rPr lang="nl-BE" sz="2800" dirty="0" err="1" smtClean="0"/>
              <a:t>to</a:t>
            </a:r>
            <a:r>
              <a:rPr lang="nl-BE" sz="2800" dirty="0" smtClean="0"/>
              <a:t> 585 KU/L</a:t>
            </a:r>
          </a:p>
          <a:p>
            <a:pPr marL="519113" indent="-519113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/>
              <a:t> </a:t>
            </a:r>
            <a:r>
              <a:rPr lang="nl-BE" sz="2800" dirty="0" smtClean="0"/>
              <a:t>CT thorax-abdomen shows progressive disease intraabdominally. </a:t>
            </a:r>
          </a:p>
        </p:txBody>
      </p:sp>
    </p:spTree>
    <p:extLst>
      <p:ext uri="{BB962C8B-B14F-4D97-AF65-F5344CB8AC3E}">
        <p14:creationId xmlns:p14="http://schemas.microsoft.com/office/powerpoint/2010/main" val="1186020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3400" y="3246437"/>
            <a:ext cx="8382000" cy="4525963"/>
          </a:xfrm>
        </p:spPr>
        <p:txBody>
          <a:bodyPr/>
          <a:lstStyle/>
          <a:p>
            <a:pPr marL="519113" indent="-519113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4000" dirty="0" smtClean="0"/>
              <a:t>The </a:t>
            </a:r>
            <a:r>
              <a:rPr lang="nl-BE" sz="4000" dirty="0" err="1" smtClean="0"/>
              <a:t>patient</a:t>
            </a:r>
            <a:r>
              <a:rPr lang="nl-BE" sz="4000" dirty="0" smtClean="0"/>
              <a:t> </a:t>
            </a:r>
            <a:r>
              <a:rPr lang="nl-BE" sz="4000" dirty="0" err="1" smtClean="0"/>
              <a:t>received</a:t>
            </a:r>
            <a:r>
              <a:rPr lang="nl-BE" sz="4000" dirty="0" smtClean="0"/>
              <a:t> </a:t>
            </a:r>
            <a:r>
              <a:rPr lang="nl-BE" sz="4000" dirty="0" err="1" smtClean="0"/>
              <a:t>weekly</a:t>
            </a:r>
            <a:r>
              <a:rPr lang="nl-BE" sz="4000" dirty="0" smtClean="0"/>
              <a:t> paclitaxel and </a:t>
            </a:r>
            <a:r>
              <a:rPr lang="nl-BE" sz="4000" dirty="0" err="1" smtClean="0"/>
              <a:t>bevacizumab</a:t>
            </a:r>
            <a:r>
              <a:rPr lang="nl-BE" sz="4000" dirty="0" smtClean="0"/>
              <a:t>. </a:t>
            </a:r>
          </a:p>
        </p:txBody>
      </p:sp>
      <p:sp>
        <p:nvSpPr>
          <p:cNvPr id="5" name="Titolo 6"/>
          <p:cNvSpPr txBox="1">
            <a:spLocks/>
          </p:cNvSpPr>
          <p:nvPr/>
        </p:nvSpPr>
        <p:spPr bwMode="auto">
          <a:xfrm>
            <a:off x="152400" y="609600"/>
            <a:ext cx="8991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09828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it-IT" sz="4000" kern="0" dirty="0" smtClean="0"/>
              <a:t>Patient Case (10)</a:t>
            </a:r>
            <a:br>
              <a:rPr lang="it-IT" sz="4000" kern="0" dirty="0" smtClean="0"/>
            </a:br>
            <a:r>
              <a:rPr lang="it-IT" sz="4000" kern="0" dirty="0" smtClean="0"/>
              <a:t>4 Months After the End of Paclitaxel-Carboplatin</a:t>
            </a:r>
            <a:endParaRPr lang="it-IT" sz="3200" kern="0" dirty="0" smtClean="0"/>
          </a:p>
        </p:txBody>
      </p:sp>
    </p:spTree>
    <p:extLst>
      <p:ext uri="{BB962C8B-B14F-4D97-AF65-F5344CB8AC3E}">
        <p14:creationId xmlns:p14="http://schemas.microsoft.com/office/powerpoint/2010/main" val="824735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9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70512" y="95536"/>
            <a:ext cx="8991600" cy="1219200"/>
          </a:xfrm>
        </p:spPr>
        <p:txBody>
          <a:bodyPr/>
          <a:lstStyle/>
          <a:p>
            <a:pPr algn="ctr"/>
            <a:r>
              <a:rPr lang="it-I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Case (4)</a:t>
            </a:r>
            <a:br>
              <a:rPr lang="it-IT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Diffusion-Weighted Whole-Body MRI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3317" y="1600202"/>
            <a:ext cx="3347148" cy="4525963"/>
          </a:xfrm>
        </p:spPr>
        <p:txBody>
          <a:bodyPr/>
          <a:lstStyle/>
          <a:p>
            <a:pPr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400" dirty="0" smtClean="0">
                <a:solidFill>
                  <a:srgbClr val="FFFF00"/>
                </a:solidFill>
              </a:rPr>
              <a:t>Left panel: </a:t>
            </a:r>
            <a:r>
              <a:rPr lang="nl-BE" sz="2400" dirty="0" smtClean="0"/>
              <a:t>diffusion MR showing pathologic uptake in left ovary (arrow) and infiltration sigmoid (dash arrows)</a:t>
            </a:r>
          </a:p>
          <a:p>
            <a:pPr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400" dirty="0" smtClean="0">
                <a:solidFill>
                  <a:srgbClr val="FFFF00"/>
                </a:solidFill>
              </a:rPr>
              <a:t>Right panel: </a:t>
            </a:r>
            <a:r>
              <a:rPr lang="nl-BE" sz="2400" dirty="0" err="1" smtClean="0"/>
              <a:t>anatomical</a:t>
            </a:r>
            <a:r>
              <a:rPr lang="nl-BE" sz="2400" dirty="0" smtClean="0"/>
              <a:t> </a:t>
            </a:r>
            <a:r>
              <a:rPr lang="nl-BE" sz="2400" dirty="0" err="1" smtClean="0"/>
              <a:t>correlative</a:t>
            </a:r>
            <a:r>
              <a:rPr lang="nl-BE" sz="2400" dirty="0" smtClean="0"/>
              <a:t> MR</a:t>
            </a:r>
            <a:endParaRPr lang="nl-BE" sz="2400" dirty="0"/>
          </a:p>
        </p:txBody>
      </p:sp>
      <p:grpSp>
        <p:nvGrpSpPr>
          <p:cNvPr id="2" name="Groep 1"/>
          <p:cNvGrpSpPr/>
          <p:nvPr/>
        </p:nvGrpSpPr>
        <p:grpSpPr>
          <a:xfrm>
            <a:off x="353400" y="1219200"/>
            <a:ext cx="2465855" cy="5410200"/>
            <a:chOff x="353400" y="1219200"/>
            <a:chExt cx="2465855" cy="5410200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3" r="2633"/>
            <a:stretch/>
          </p:blipFill>
          <p:spPr bwMode="auto">
            <a:xfrm>
              <a:off x="353400" y="1219200"/>
              <a:ext cx="2465855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Rechte verbindingslijn met pijl 19"/>
            <p:cNvCxnSpPr/>
            <p:nvPr/>
          </p:nvCxnSpPr>
          <p:spPr>
            <a:xfrm flipH="1" flipV="1">
              <a:off x="2048655" y="5929394"/>
              <a:ext cx="228600" cy="4572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met pijl 21"/>
            <p:cNvCxnSpPr/>
            <p:nvPr/>
          </p:nvCxnSpPr>
          <p:spPr>
            <a:xfrm>
              <a:off x="1473237" y="5238609"/>
              <a:ext cx="330438" cy="25922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met pijl 22"/>
            <p:cNvCxnSpPr/>
            <p:nvPr/>
          </p:nvCxnSpPr>
          <p:spPr>
            <a:xfrm flipH="1">
              <a:off x="1911873" y="5067692"/>
              <a:ext cx="108296" cy="38738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met pijl 23"/>
            <p:cNvCxnSpPr/>
            <p:nvPr/>
          </p:nvCxnSpPr>
          <p:spPr>
            <a:xfrm flipH="1">
              <a:off x="2079600" y="5327253"/>
              <a:ext cx="331200" cy="25847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00" y="1218600"/>
            <a:ext cx="2466000" cy="54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282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30935" y="1696279"/>
            <a:ext cx="2913065" cy="4525963"/>
          </a:xfrm>
        </p:spPr>
        <p:txBody>
          <a:bodyPr/>
          <a:lstStyle/>
          <a:p>
            <a:pPr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400" dirty="0" err="1" smtClean="0">
                <a:solidFill>
                  <a:srgbClr val="FFFF00"/>
                </a:solidFill>
              </a:rPr>
              <a:t>Left</a:t>
            </a:r>
            <a:r>
              <a:rPr lang="nl-BE" sz="2400" dirty="0" smtClean="0">
                <a:solidFill>
                  <a:srgbClr val="FFFF00"/>
                </a:solidFill>
              </a:rPr>
              <a:t> panel: </a:t>
            </a:r>
            <a:r>
              <a:rPr lang="nl-BE" sz="2400" dirty="0" err="1" smtClean="0"/>
              <a:t>diffusion</a:t>
            </a:r>
            <a:r>
              <a:rPr lang="nl-BE" sz="2400" dirty="0" smtClean="0"/>
              <a:t> MR </a:t>
            </a:r>
            <a:r>
              <a:rPr lang="nl-BE" sz="2400" dirty="0" err="1" smtClean="0"/>
              <a:t>showing</a:t>
            </a:r>
            <a:r>
              <a:rPr lang="nl-BE" sz="2400" dirty="0" smtClean="0"/>
              <a:t> tumor in </a:t>
            </a:r>
            <a:r>
              <a:rPr lang="nl-BE" sz="2400" dirty="0" err="1" smtClean="0"/>
              <a:t>both</a:t>
            </a:r>
            <a:r>
              <a:rPr lang="nl-BE" sz="2400" dirty="0" smtClean="0"/>
              <a:t> </a:t>
            </a:r>
            <a:r>
              <a:rPr lang="nl-BE" sz="2400" dirty="0" err="1" smtClean="0"/>
              <a:t>paracolic</a:t>
            </a:r>
            <a:r>
              <a:rPr lang="nl-BE" sz="2400" dirty="0" smtClean="0"/>
              <a:t> </a:t>
            </a:r>
            <a:r>
              <a:rPr lang="nl-BE" sz="2400" dirty="0" err="1" smtClean="0"/>
              <a:t>gutters</a:t>
            </a:r>
            <a:r>
              <a:rPr lang="nl-BE" sz="2400" dirty="0" smtClean="0"/>
              <a:t> (</a:t>
            </a:r>
            <a:r>
              <a:rPr lang="nl-BE" sz="2400" dirty="0" err="1" smtClean="0"/>
              <a:t>arrows</a:t>
            </a:r>
            <a:r>
              <a:rPr lang="nl-BE" sz="2400" dirty="0" smtClean="0"/>
              <a:t>) </a:t>
            </a:r>
            <a:r>
              <a:rPr lang="nl-BE" sz="2400" dirty="0" err="1" smtClean="0"/>
              <a:t>and</a:t>
            </a:r>
            <a:r>
              <a:rPr lang="nl-BE" sz="2400" dirty="0" smtClean="0"/>
              <a:t> </a:t>
            </a:r>
            <a:r>
              <a:rPr lang="nl-BE" sz="2400" dirty="0" err="1" smtClean="0"/>
              <a:t>infiltration</a:t>
            </a:r>
            <a:r>
              <a:rPr lang="nl-BE" sz="2400" dirty="0" smtClean="0"/>
              <a:t> </a:t>
            </a:r>
            <a:r>
              <a:rPr lang="nl-BE" sz="2400" dirty="0" err="1" smtClean="0"/>
              <a:t>sigmoid</a:t>
            </a:r>
            <a:r>
              <a:rPr lang="nl-BE" sz="2400" dirty="0" smtClean="0"/>
              <a:t> (</a:t>
            </a:r>
            <a:r>
              <a:rPr lang="nl-BE" sz="2400" dirty="0" err="1" smtClean="0"/>
              <a:t>dashed</a:t>
            </a:r>
            <a:r>
              <a:rPr lang="nl-BE" sz="2400" dirty="0" smtClean="0"/>
              <a:t> </a:t>
            </a:r>
            <a:r>
              <a:rPr lang="nl-BE" sz="2400" dirty="0" err="1" smtClean="0"/>
              <a:t>arrows</a:t>
            </a:r>
            <a:r>
              <a:rPr lang="nl-BE" sz="2400" dirty="0" smtClean="0"/>
              <a:t>)</a:t>
            </a:r>
          </a:p>
          <a:p>
            <a:pPr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400" dirty="0" smtClean="0">
                <a:solidFill>
                  <a:srgbClr val="FFFF00"/>
                </a:solidFill>
              </a:rPr>
              <a:t>Right panel: T2</a:t>
            </a:r>
            <a:r>
              <a:rPr lang="nl-BE" sz="2400" dirty="0"/>
              <a:t/>
            </a:r>
            <a:br>
              <a:rPr lang="nl-BE" sz="2400" dirty="0"/>
            </a:br>
            <a:r>
              <a:rPr lang="nl-BE" sz="2400" dirty="0" err="1" smtClean="0"/>
              <a:t>Anatomical</a:t>
            </a:r>
            <a:r>
              <a:rPr lang="nl-BE" sz="2400" dirty="0" smtClean="0"/>
              <a:t> </a:t>
            </a:r>
            <a:r>
              <a:rPr lang="nl-BE" sz="2400" dirty="0" err="1" smtClean="0"/>
              <a:t>correlate</a:t>
            </a:r>
            <a:r>
              <a:rPr lang="nl-BE" sz="2400" dirty="0" smtClean="0"/>
              <a:t> at contrast MRI</a:t>
            </a:r>
            <a:endParaRPr lang="nl-BE" sz="240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33" y="1868080"/>
            <a:ext cx="3624603" cy="4264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ep 4"/>
          <p:cNvGrpSpPr/>
          <p:nvPr/>
        </p:nvGrpSpPr>
        <p:grpSpPr>
          <a:xfrm>
            <a:off x="76200" y="1354666"/>
            <a:ext cx="2466000" cy="5350933"/>
            <a:chOff x="76200" y="1354666"/>
            <a:chExt cx="2466000" cy="5350933"/>
          </a:xfrm>
        </p:grpSpPr>
        <p:pic>
          <p:nvPicPr>
            <p:cNvPr id="9" name="Picture 2"/>
            <p:cNvPicPr preferRelativeResize="0"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" t="1106" r="2527"/>
            <a:stretch/>
          </p:blipFill>
          <p:spPr bwMode="auto">
            <a:xfrm>
              <a:off x="76200" y="1354666"/>
              <a:ext cx="2466000" cy="5350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Rechte verbindingslijn met pijl 11"/>
            <p:cNvCxnSpPr/>
            <p:nvPr/>
          </p:nvCxnSpPr>
          <p:spPr>
            <a:xfrm>
              <a:off x="1206633" y="5309935"/>
              <a:ext cx="330438" cy="25922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met pijl 12"/>
            <p:cNvCxnSpPr/>
            <p:nvPr/>
          </p:nvCxnSpPr>
          <p:spPr>
            <a:xfrm flipH="1">
              <a:off x="1626415" y="5186152"/>
              <a:ext cx="108296" cy="38738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met pijl 14"/>
            <p:cNvCxnSpPr/>
            <p:nvPr/>
          </p:nvCxnSpPr>
          <p:spPr>
            <a:xfrm flipH="1">
              <a:off x="1747008" y="5436286"/>
              <a:ext cx="331200" cy="25847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met pijl 15"/>
            <p:cNvCxnSpPr/>
            <p:nvPr/>
          </p:nvCxnSpPr>
          <p:spPr>
            <a:xfrm flipV="1">
              <a:off x="197963" y="5409697"/>
              <a:ext cx="457200" cy="31491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/>
            <p:cNvCxnSpPr/>
            <p:nvPr/>
          </p:nvCxnSpPr>
          <p:spPr>
            <a:xfrm rot="5400000">
              <a:off x="2083419" y="4794942"/>
              <a:ext cx="457200" cy="31491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ep 7"/>
          <p:cNvGrpSpPr/>
          <p:nvPr/>
        </p:nvGrpSpPr>
        <p:grpSpPr>
          <a:xfrm>
            <a:off x="2709335" y="3934747"/>
            <a:ext cx="3388316" cy="1323053"/>
            <a:chOff x="2709335" y="3934747"/>
            <a:chExt cx="3388316" cy="1323053"/>
          </a:xfrm>
        </p:grpSpPr>
        <p:cxnSp>
          <p:nvCxnSpPr>
            <p:cNvPr id="18" name="Rechte verbindingslijn met pijl 17"/>
            <p:cNvCxnSpPr/>
            <p:nvPr/>
          </p:nvCxnSpPr>
          <p:spPr>
            <a:xfrm flipV="1">
              <a:off x="2709335" y="4686631"/>
              <a:ext cx="308371" cy="45886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met pijl 18"/>
            <p:cNvCxnSpPr/>
            <p:nvPr/>
          </p:nvCxnSpPr>
          <p:spPr>
            <a:xfrm rot="5400000">
              <a:off x="5711592" y="4005888"/>
              <a:ext cx="457200" cy="31491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met pijl 19"/>
            <p:cNvCxnSpPr/>
            <p:nvPr/>
          </p:nvCxnSpPr>
          <p:spPr>
            <a:xfrm>
              <a:off x="4258734" y="4898372"/>
              <a:ext cx="330438" cy="25922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met pijl 20"/>
            <p:cNvCxnSpPr/>
            <p:nvPr/>
          </p:nvCxnSpPr>
          <p:spPr>
            <a:xfrm flipH="1">
              <a:off x="4763182" y="4749189"/>
              <a:ext cx="108296" cy="38738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Rechte verbindingslijn met pijl 21"/>
            <p:cNvCxnSpPr/>
            <p:nvPr/>
          </p:nvCxnSpPr>
          <p:spPr>
            <a:xfrm flipH="1">
              <a:off x="4883775" y="4999323"/>
              <a:ext cx="331200" cy="258477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olo 6"/>
          <p:cNvSpPr txBox="1">
            <a:spLocks/>
          </p:cNvSpPr>
          <p:nvPr/>
        </p:nvSpPr>
        <p:spPr bwMode="auto">
          <a:xfrm>
            <a:off x="70512" y="152400"/>
            <a:ext cx="8991600" cy="1219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09828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it-IT" sz="44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Case (5)</a:t>
            </a:r>
            <a:br>
              <a:rPr lang="it-IT" sz="44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Diffusion-Weighted Whole-Body MRI</a:t>
            </a:r>
          </a:p>
        </p:txBody>
      </p:sp>
    </p:spTree>
    <p:extLst>
      <p:ext uri="{BB962C8B-B14F-4D97-AF65-F5344CB8AC3E}">
        <p14:creationId xmlns:p14="http://schemas.microsoft.com/office/powerpoint/2010/main" val="1910285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1219200"/>
          </a:xfrm>
        </p:spPr>
        <p:txBody>
          <a:bodyPr/>
          <a:lstStyle/>
          <a:p>
            <a:pPr algn="ctr"/>
            <a:r>
              <a:rPr lang="it-I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 Case (6)</a:t>
            </a:r>
            <a:br>
              <a:rPr lang="it-IT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Diffusion-Weighted Whole-Body MRI</a:t>
            </a:r>
            <a:b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Findings: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5801" y="2179637"/>
            <a:ext cx="8382000" cy="4525963"/>
          </a:xfrm>
        </p:spPr>
        <p:txBody>
          <a:bodyPr/>
          <a:lstStyle/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/>
              <a:t>Peritoneal </a:t>
            </a:r>
            <a:r>
              <a:rPr lang="nl-BE" sz="2800" dirty="0" smtClean="0">
                <a:solidFill>
                  <a:srgbClr val="FFFF00"/>
                </a:solidFill>
              </a:rPr>
              <a:t>carcinomatosis</a:t>
            </a:r>
            <a:r>
              <a:rPr lang="nl-BE" sz="2800" dirty="0" smtClean="0"/>
              <a:t> in the pouch </a:t>
            </a:r>
            <a:r>
              <a:rPr lang="nl-BE" sz="2800" dirty="0"/>
              <a:t>of Douglas and </a:t>
            </a:r>
            <a:r>
              <a:rPr lang="nl-BE" sz="2800" dirty="0" smtClean="0"/>
              <a:t>on the pelvic peritoneum, including bladder peritoneum</a:t>
            </a:r>
          </a:p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/>
              <a:t>Small (&lt;1cm) metastases in the </a:t>
            </a:r>
            <a:r>
              <a:rPr lang="nl-BE" sz="2800" dirty="0" smtClean="0">
                <a:solidFill>
                  <a:srgbClr val="FFFF00"/>
                </a:solidFill>
              </a:rPr>
              <a:t>omentum</a:t>
            </a:r>
            <a:r>
              <a:rPr lang="nl-BE" sz="2800" dirty="0" smtClean="0"/>
              <a:t> </a:t>
            </a:r>
          </a:p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/>
              <a:t>Small </a:t>
            </a:r>
            <a:r>
              <a:rPr lang="nl-BE" sz="2800" dirty="0" err="1"/>
              <a:t>nodules</a:t>
            </a:r>
            <a:r>
              <a:rPr lang="nl-BE" sz="2800" dirty="0"/>
              <a:t> on the right </a:t>
            </a:r>
            <a:r>
              <a:rPr lang="nl-BE" sz="2800" dirty="0" err="1">
                <a:solidFill>
                  <a:srgbClr val="FFFF00"/>
                </a:solidFill>
              </a:rPr>
              <a:t>diaphragm</a:t>
            </a:r>
            <a:endParaRPr lang="nl-BE" sz="2800" dirty="0">
              <a:solidFill>
                <a:srgbClr val="FFFF00"/>
              </a:solidFill>
            </a:endParaRPr>
          </a:p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>
                <a:solidFill>
                  <a:srgbClr val="FFFF00"/>
                </a:solidFill>
              </a:rPr>
              <a:t>No</a:t>
            </a:r>
            <a:r>
              <a:rPr lang="nl-BE" sz="2800" dirty="0" smtClean="0"/>
              <a:t> pathological lymph nodes </a:t>
            </a:r>
          </a:p>
          <a:p>
            <a:pPr marL="463550" indent="-463550">
              <a:buClr>
                <a:srgbClr val="F09828"/>
              </a:buClr>
              <a:buFont typeface="Wingdings" panose="05000000000000000000" pitchFamily="2" charset="2"/>
              <a:buChar char="ü"/>
            </a:pPr>
            <a:r>
              <a:rPr lang="nl-BE" sz="2800" dirty="0" smtClean="0">
                <a:solidFill>
                  <a:srgbClr val="FFFF00"/>
                </a:solidFill>
              </a:rPr>
              <a:t>No</a:t>
            </a:r>
            <a:r>
              <a:rPr lang="nl-BE" sz="2800" dirty="0" smtClean="0"/>
              <a:t> tumor in the thorax</a:t>
            </a:r>
          </a:p>
        </p:txBody>
      </p:sp>
    </p:spTree>
    <p:extLst>
      <p:ext uri="{BB962C8B-B14F-4D97-AF65-F5344CB8AC3E}">
        <p14:creationId xmlns:p14="http://schemas.microsoft.com/office/powerpoint/2010/main" val="18991484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76200" y="304800"/>
            <a:ext cx="8991600" cy="1219200"/>
          </a:xfrm>
        </p:spPr>
        <p:txBody>
          <a:bodyPr/>
          <a:lstStyle/>
          <a:p>
            <a:pPr algn="ctr"/>
            <a: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1: </a:t>
            </a:r>
            <a:b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your preferred management? </a:t>
            </a:r>
          </a:p>
        </p:txBody>
      </p:sp>
      <p:sp>
        <p:nvSpPr>
          <p:cNvPr id="228355" name="Segnaposto contenuto 7"/>
          <p:cNvSpPr>
            <a:spLocks noGrp="1"/>
          </p:cNvSpPr>
          <p:nvPr>
            <p:ph idx="1"/>
          </p:nvPr>
        </p:nvSpPr>
        <p:spPr>
          <a:xfrm>
            <a:off x="363539" y="2027237"/>
            <a:ext cx="8416925" cy="4525963"/>
          </a:xfrm>
        </p:spPr>
        <p:txBody>
          <a:bodyPr/>
          <a:lstStyle/>
          <a:p>
            <a:pPr marL="514350" indent="-514350">
              <a:spcAft>
                <a:spcPts val="2400"/>
              </a:spcAft>
              <a:buClr>
                <a:schemeClr val="tx1"/>
              </a:buClr>
              <a:buAutoNum type="arabicPeriod"/>
            </a:pPr>
            <a:r>
              <a:rPr lang="en-GB" sz="2700" dirty="0" smtClean="0"/>
              <a:t>Primary debulking </a:t>
            </a:r>
          </a:p>
          <a:p>
            <a:pPr marL="514350" indent="-514350">
              <a:spcAft>
                <a:spcPts val="2400"/>
              </a:spcAft>
              <a:buClr>
                <a:schemeClr val="tx1"/>
              </a:buClr>
              <a:buAutoNum type="arabicPeriod"/>
            </a:pPr>
            <a:r>
              <a:rPr lang="en-GB" sz="2700" dirty="0" smtClean="0"/>
              <a:t>Neoadjuvant chemotherapy </a:t>
            </a:r>
          </a:p>
          <a:p>
            <a:pPr marL="0" indent="0">
              <a:buClr>
                <a:schemeClr val="tx1"/>
              </a:buClr>
              <a:buNone/>
            </a:pPr>
            <a:endParaRPr lang="en-GB" sz="2700" dirty="0" smtClean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23086" r="29603" b="35972"/>
          <a:stretch/>
        </p:blipFill>
        <p:spPr>
          <a:xfrm>
            <a:off x="6804248" y="4324797"/>
            <a:ext cx="21812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290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76200" y="304800"/>
            <a:ext cx="8991600" cy="1219200"/>
          </a:xfrm>
        </p:spPr>
        <p:txBody>
          <a:bodyPr/>
          <a:lstStyle/>
          <a:p>
            <a:pPr algn="ctr"/>
            <a: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1: </a:t>
            </a:r>
            <a:b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it-IT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your preferred management? </a:t>
            </a:r>
          </a:p>
        </p:txBody>
      </p:sp>
      <p:sp>
        <p:nvSpPr>
          <p:cNvPr id="228355" name="Segnaposto contenuto 7"/>
          <p:cNvSpPr>
            <a:spLocks noGrp="1"/>
          </p:cNvSpPr>
          <p:nvPr>
            <p:ph idx="1"/>
          </p:nvPr>
        </p:nvSpPr>
        <p:spPr>
          <a:xfrm>
            <a:off x="363539" y="2027237"/>
            <a:ext cx="8416925" cy="4525963"/>
          </a:xfrm>
        </p:spPr>
        <p:txBody>
          <a:bodyPr/>
          <a:lstStyle/>
          <a:p>
            <a:pPr marL="514350" indent="-514350">
              <a:spcAft>
                <a:spcPts val="2400"/>
              </a:spcAft>
              <a:buClr>
                <a:schemeClr val="tx1"/>
              </a:buClr>
              <a:buAutoNum type="arabicPeriod"/>
            </a:pPr>
            <a:r>
              <a:rPr lang="en-GB" sz="2700" dirty="0" smtClean="0"/>
              <a:t>Primary debulking </a:t>
            </a:r>
          </a:p>
          <a:p>
            <a:pPr marL="514350" indent="-514350">
              <a:spcAft>
                <a:spcPts val="2400"/>
              </a:spcAft>
              <a:buClr>
                <a:schemeClr val="tx1"/>
              </a:buClr>
              <a:buAutoNum type="arabicPeriod"/>
            </a:pPr>
            <a:r>
              <a:rPr lang="en-GB" sz="2700" dirty="0" smtClean="0"/>
              <a:t>Neoadjuvant chemotherapy </a:t>
            </a:r>
          </a:p>
          <a:p>
            <a:pPr marL="0" indent="0">
              <a:buClr>
                <a:schemeClr val="tx1"/>
              </a:buClr>
              <a:buNone/>
            </a:pPr>
            <a:endParaRPr lang="en-GB" sz="2700" dirty="0" smtClean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3" t="23086" r="29603" b="35972"/>
          <a:stretch/>
        </p:blipFill>
        <p:spPr>
          <a:xfrm>
            <a:off x="6804248" y="4324797"/>
            <a:ext cx="2181225" cy="23907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90800" y="2514600"/>
            <a:ext cx="3319272" cy="3657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43600" y="25262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72.5%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0800" y="3520440"/>
            <a:ext cx="1261872" cy="3657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86200" y="3516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27.5%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12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/>
    </p:bldLst>
  </p:timing>
</p:sld>
</file>

<file path=ppt/theme/theme1.xml><?xml version="1.0" encoding="utf-8"?>
<a:theme xmlns:a="http://schemas.openxmlformats.org/drawingml/2006/main" name="3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6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1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19236</TotalTime>
  <Pages>0</Pages>
  <Words>2887</Words>
  <Characters>0</Characters>
  <Application>Microsoft Office PowerPoint</Application>
  <PresentationFormat>On-screen Show (4:3)</PresentationFormat>
  <Lines>0</Lines>
  <Paragraphs>690</Paragraphs>
  <Slides>46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3_Default Design</vt:lpstr>
      <vt:lpstr>16_Default Design</vt:lpstr>
      <vt:lpstr>11_Default Design</vt:lpstr>
      <vt:lpstr>Default Design</vt:lpstr>
      <vt:lpstr>4_Default Design</vt:lpstr>
      <vt:lpstr>Custom Design</vt:lpstr>
      <vt:lpstr>Worksheet</vt:lpstr>
      <vt:lpstr>PowerPoint Presentation</vt:lpstr>
      <vt:lpstr>Patient Case (1)</vt:lpstr>
      <vt:lpstr>Patient Case (2)</vt:lpstr>
      <vt:lpstr>Patient Case (3) Vaginal Ultrasound</vt:lpstr>
      <vt:lpstr>Patient Case (4) Diffusion-Weighted Whole-Body MRI</vt:lpstr>
      <vt:lpstr>PowerPoint Presentation</vt:lpstr>
      <vt:lpstr>Patient Case (6) Diffusion-Weighted Whole-Body MRI Further Findings: </vt:lpstr>
      <vt:lpstr>Question 1:  What is your preferred management? </vt:lpstr>
      <vt:lpstr>Question 1:  What is your preferred management? </vt:lpstr>
      <vt:lpstr>Patient Case (7) Further Steps: </vt:lpstr>
      <vt:lpstr>Patient Case (8) Postoperative Management</vt:lpstr>
      <vt:lpstr>Patient Case (9) 4 Months After the End of Paclitaxel-Carboplatin</vt:lpstr>
      <vt:lpstr>Lesion 1</vt:lpstr>
      <vt:lpstr>Lesion 2</vt:lpstr>
      <vt:lpstr>Question 2: Platin-resistant ovarian cancer -  What is your peferred treatment? </vt:lpstr>
      <vt:lpstr>Question 2: Platin-resistant ovarian cancer -  What is your peferred treatment?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Treatment of Patients With  PFI &lt;6 Months </vt:lpstr>
      <vt:lpstr>PowerPoint Presentation</vt:lpstr>
      <vt:lpstr>PowerPoint Presentation</vt:lpstr>
      <vt:lpstr>Carboplatin Weekly Monotherapy…</vt:lpstr>
      <vt:lpstr> Targeted Therapy in OC</vt:lpstr>
      <vt:lpstr>Ovarian Carcinoma: Randomized Phase II-III Trials With Targeted Therapy</vt:lpstr>
      <vt:lpstr>ENGOT-ov3: Gineco Aurelia Bevacuzimab AGO, BGOG, DGOG, MITO, MaNGO, NSGO, GEICO</vt:lpstr>
      <vt:lpstr>ENGOT-ov3: AURELIA BEV in Relation to Treatment Cohort</vt:lpstr>
      <vt:lpstr>Primary and sensitivity analyses of the primary hypothesis (15% improvement abdominal/GI symptoms)</vt:lpstr>
      <vt:lpstr>TRINOVA-1: Trebananib </vt:lpstr>
      <vt:lpstr>TRINOVA-1: Progression-Free Survival  Platinum-Free Interval (PFI)</vt:lpstr>
      <vt:lpstr>TRINOVA-1: Progression-Free Survival Prior Antiangiogenic Therapy  </vt:lpstr>
      <vt:lpstr>Antiangiogenesis in Ovarian Cancer</vt:lpstr>
      <vt:lpstr>PowerPoint Presentation</vt:lpstr>
      <vt:lpstr>Progression-Free Survival – Lurbinectedin</vt:lpstr>
      <vt:lpstr>Pertuzumab: ENGOT-ov14/Penelope</vt:lpstr>
      <vt:lpstr>Randomized Phase II EORTC 55092  TC weekly with or without pazopanib in PROC</vt:lpstr>
      <vt:lpstr>PowerPoint Presentation</vt:lpstr>
      <vt:lpstr>Randomised, Two-Arm Phase II Study</vt:lpstr>
      <vt:lpstr>Selective Inhibition of Nuclear Export (SINE):  Agents Activating Multiple Tumor-Suppressor Proteins</vt:lpstr>
      <vt:lpstr>Randomized Phase II of DNIB0600A vs PLD in PROC</vt:lpstr>
      <vt:lpstr>Future Research on Targeted Therapy in Ovarian Cancer</vt:lpstr>
      <vt:lpstr>Patient Case (10) 4 Months After the End of Paclitaxel-Carboplatin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Ignace Vergote</dc:creator>
  <cp:lastModifiedBy>Amy Furedy, RN, OCN</cp:lastModifiedBy>
  <cp:revision>575</cp:revision>
  <dcterms:created xsi:type="dcterms:W3CDTF">2009-02-05T19:07:43Z</dcterms:created>
  <dcterms:modified xsi:type="dcterms:W3CDTF">2015-02-23T12:56:18Z</dcterms:modified>
</cp:coreProperties>
</file>